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8"/>
  </p:notesMasterIdLst>
  <p:sldIdLst>
    <p:sldId id="257" r:id="rId2"/>
    <p:sldId id="258" r:id="rId3"/>
    <p:sldId id="259" r:id="rId4"/>
    <p:sldId id="260" r:id="rId5"/>
    <p:sldId id="261" r:id="rId6"/>
    <p:sldId id="262" r:id="rId7"/>
    <p:sldId id="263" r:id="rId8"/>
    <p:sldId id="279" r:id="rId9"/>
    <p:sldId id="275" r:id="rId10"/>
    <p:sldId id="276" r:id="rId11"/>
    <p:sldId id="277" r:id="rId12"/>
    <p:sldId id="278" r:id="rId13"/>
    <p:sldId id="264" r:id="rId14"/>
    <p:sldId id="280" r:id="rId15"/>
    <p:sldId id="284" r:id="rId16"/>
    <p:sldId id="265" r:id="rId17"/>
    <p:sldId id="281" r:id="rId18"/>
    <p:sldId id="282" r:id="rId19"/>
    <p:sldId id="283" r:id="rId20"/>
    <p:sldId id="285" r:id="rId21"/>
    <p:sldId id="286" r:id="rId22"/>
    <p:sldId id="287" r:id="rId23"/>
    <p:sldId id="288" r:id="rId24"/>
    <p:sldId id="289" r:id="rId25"/>
    <p:sldId id="266" r:id="rId26"/>
    <p:sldId id="267" r:id="rId27"/>
    <p:sldId id="268" r:id="rId28"/>
    <p:sldId id="269" r:id="rId29"/>
    <p:sldId id="290" r:id="rId30"/>
    <p:sldId id="270" r:id="rId31"/>
    <p:sldId id="271" r:id="rId32"/>
    <p:sldId id="272" r:id="rId33"/>
    <p:sldId id="273" r:id="rId34"/>
    <p:sldId id="274" r:id="rId35"/>
    <p:sldId id="291" r:id="rId36"/>
    <p:sldId id="292" r:id="rId37"/>
  </p:sldIdLst>
  <p:sldSz cx="9144000" cy="6858000" type="screen4x3"/>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41" autoAdjust="0"/>
    <p:restoredTop sz="94660"/>
  </p:normalViewPr>
  <p:slideViewPr>
    <p:cSldViewPr snapToGrid="0">
      <p:cViewPr>
        <p:scale>
          <a:sx n="99" d="100"/>
          <a:sy n="99" d="100"/>
        </p:scale>
        <p:origin x="324" y="-6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537CED0-3BE2-481A-9149-718BACAEC209}" type="datetimeFigureOut">
              <a:rPr lang="zh-TW" altLang="en-US" smtClean="0"/>
              <a:t>2018/10/25</a:t>
            </a:fld>
            <a:endParaRPr lang="zh-TW" altLang="en-US"/>
          </a:p>
        </p:txBody>
      </p:sp>
      <p:sp>
        <p:nvSpPr>
          <p:cNvPr id="4" name="投影片圖像版面配置區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5A1B686-CFE4-47CC-9AE8-3E63AAACD434}" type="slidenum">
              <a:rPr lang="zh-TW" altLang="en-US" smtClean="0"/>
              <a:t>‹#›</a:t>
            </a:fld>
            <a:endParaRPr lang="zh-TW" altLang="en-US"/>
          </a:p>
        </p:txBody>
      </p:sp>
    </p:spTree>
    <p:extLst>
      <p:ext uri="{BB962C8B-B14F-4D97-AF65-F5344CB8AC3E}">
        <p14:creationId xmlns:p14="http://schemas.microsoft.com/office/powerpoint/2010/main" val="2911059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1371600" y="1143000"/>
            <a:ext cx="4114800" cy="3086100"/>
          </a:xfrm>
        </p:spPr>
      </p:sp>
      <p:sp>
        <p:nvSpPr>
          <p:cNvPr id="3" name="備忘稿版面配置區 2"/>
          <p:cNvSpPr>
            <a:spLocks noGrp="1"/>
          </p:cNvSpPr>
          <p:nvPr>
            <p:ph type="body" idx="1"/>
          </p:nvPr>
        </p:nvSpPr>
        <p:spPr/>
        <p:txBody>
          <a:bodyPr/>
          <a:lstStyle/>
          <a:p>
            <a:r>
              <a:rPr lang="en-US" altLang="zh-TW" dirty="0" smtClean="0"/>
              <a:t>DPDK</a:t>
            </a:r>
            <a:r>
              <a:rPr lang="en-US" altLang="zh-TW" baseline="0" dirty="0" smtClean="0"/>
              <a:t> = Intel data plane development kit,  add text to describe the point </a:t>
            </a:r>
            <a:endParaRPr lang="zh-TW" altLang="en-US" dirty="0"/>
          </a:p>
        </p:txBody>
      </p:sp>
      <p:sp>
        <p:nvSpPr>
          <p:cNvPr id="4" name="投影片編號版面配置區 3"/>
          <p:cNvSpPr>
            <a:spLocks noGrp="1"/>
          </p:cNvSpPr>
          <p:nvPr>
            <p:ph type="sldNum" sz="quarter" idx="10"/>
          </p:nvPr>
        </p:nvSpPr>
        <p:spPr/>
        <p:txBody>
          <a:bodyPr/>
          <a:lstStyle/>
          <a:p>
            <a:fld id="{6D852969-B22E-4857-96C6-7AFF7A14FB5C}" type="slidenum">
              <a:rPr lang="zh-TW" altLang="en-US" smtClean="0"/>
              <a:t>5</a:t>
            </a:fld>
            <a:endParaRPr lang="zh-TW" altLang="en-US"/>
          </a:p>
        </p:txBody>
      </p:sp>
    </p:spTree>
    <p:extLst>
      <p:ext uri="{BB962C8B-B14F-4D97-AF65-F5344CB8AC3E}">
        <p14:creationId xmlns:p14="http://schemas.microsoft.com/office/powerpoint/2010/main" val="41060768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1371600" y="1143000"/>
            <a:ext cx="4114800" cy="3086100"/>
          </a:xfrm>
        </p:spPr>
      </p:sp>
      <p:sp>
        <p:nvSpPr>
          <p:cNvPr id="3" name="備忘稿版面配置區 2"/>
          <p:cNvSpPr>
            <a:spLocks noGrp="1"/>
          </p:cNvSpPr>
          <p:nvPr>
            <p:ph type="body" idx="1"/>
          </p:nvPr>
        </p:nvSpPr>
        <p:spPr/>
        <p:txBody>
          <a:bodyPr/>
          <a:lstStyle/>
          <a:p>
            <a:r>
              <a:rPr lang="en-US" altLang="zh-TW" dirty="0" smtClean="0"/>
              <a:t>DPDK</a:t>
            </a:r>
            <a:r>
              <a:rPr lang="en-US" altLang="zh-TW" baseline="0" dirty="0" smtClean="0"/>
              <a:t> = Intel data plane development kit</a:t>
            </a:r>
            <a:endParaRPr lang="zh-TW" altLang="en-US" dirty="0"/>
          </a:p>
        </p:txBody>
      </p:sp>
      <p:sp>
        <p:nvSpPr>
          <p:cNvPr id="4" name="投影片編號版面配置區 3"/>
          <p:cNvSpPr>
            <a:spLocks noGrp="1"/>
          </p:cNvSpPr>
          <p:nvPr>
            <p:ph type="sldNum" sz="quarter" idx="10"/>
          </p:nvPr>
        </p:nvSpPr>
        <p:spPr/>
        <p:txBody>
          <a:bodyPr/>
          <a:lstStyle/>
          <a:p>
            <a:fld id="{6D852969-B22E-4857-96C6-7AFF7A14FB5C}" type="slidenum">
              <a:rPr lang="zh-TW" altLang="en-US" smtClean="0"/>
              <a:t>6</a:t>
            </a:fld>
            <a:endParaRPr lang="zh-TW" altLang="en-US"/>
          </a:p>
        </p:txBody>
      </p:sp>
    </p:spTree>
    <p:extLst>
      <p:ext uri="{BB962C8B-B14F-4D97-AF65-F5344CB8AC3E}">
        <p14:creationId xmlns:p14="http://schemas.microsoft.com/office/powerpoint/2010/main" val="14096851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3" name="Slide Image Placeholder 1"/>
          <p:cNvSpPr>
            <a:spLocks noGrp="1" noRot="1" noChangeAspect="1"/>
          </p:cNvSpPr>
          <p:nvPr>
            <p:ph type="sldImg"/>
          </p:nvPr>
        </p:nvSpPr>
        <p:spPr>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48130" name="Notes Placeholder 2"/>
          <p:cNvSpPr>
            <a:spLocks noGrp="1"/>
          </p:cNvSpPr>
          <p:nvPr>
            <p:ph type="body" idx="1"/>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spcBef>
                <a:spcPct val="0"/>
              </a:spcBef>
            </a:pPr>
            <a:r>
              <a:rPr lang="en-US">
                <a:latin typeface="Calibri" charset="0"/>
              </a:rPr>
              <a:t>A Cloud Computing platform sits above the virtual data center and provides both a control plane over and resource access to the virtualized data center.  OpenStack, as a Cloud Computing platform, manages virtualized resources, such as virtual machines exported by a hypervisor, network overlays created by Software-Defined Network devices, and volumes exported by virtual storage arrays.  OpenStack takes these data center resources and automates and orchestrates them so they can be accessed on demand and be scaled up and down as needed, turning these resources into consumable services.</a:t>
            </a:r>
          </a:p>
        </p:txBody>
      </p:sp>
      <p:sp>
        <p:nvSpPr>
          <p:cNvPr id="48131" name="Slide Number Placeholder 3"/>
          <p:cNvSpPr>
            <a:spLocks noGrp="1"/>
          </p:cNvSpPr>
          <p:nvPr>
            <p:ph type="sldNum" sz="quarter" idx="5"/>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ヒラギノ角ゴ Pro W3" charset="0"/>
                <a:cs typeface="ヒラギノ角ゴ Pro W3" charset="0"/>
              </a:defRPr>
            </a:lvl1pPr>
            <a:lvl2pPr marL="742950" indent="-285750">
              <a:defRPr sz="2400">
                <a:solidFill>
                  <a:schemeClr val="tx1"/>
                </a:solidFill>
                <a:latin typeface="Arial" charset="0"/>
                <a:ea typeface="ヒラギノ角ゴ Pro W3" charset="0"/>
                <a:cs typeface="ヒラギノ角ゴ Pro W3" charset="0"/>
              </a:defRPr>
            </a:lvl2pPr>
            <a:lvl3pPr marL="1143000" indent="-228600">
              <a:defRPr sz="2400">
                <a:solidFill>
                  <a:schemeClr val="tx1"/>
                </a:solidFill>
                <a:latin typeface="Arial" charset="0"/>
                <a:ea typeface="ヒラギノ角ゴ Pro W3" charset="0"/>
                <a:cs typeface="ヒラギノ角ゴ Pro W3" charset="0"/>
              </a:defRPr>
            </a:lvl3pPr>
            <a:lvl4pPr marL="1600200" indent="-228600">
              <a:defRPr sz="2400">
                <a:solidFill>
                  <a:schemeClr val="tx1"/>
                </a:solidFill>
                <a:latin typeface="Arial" charset="0"/>
                <a:ea typeface="ヒラギノ角ゴ Pro W3" charset="0"/>
                <a:cs typeface="ヒラギノ角ゴ Pro W3" charset="0"/>
              </a:defRPr>
            </a:lvl4pPr>
            <a:lvl5pPr marL="2057400" indent="-228600">
              <a:defRPr sz="2400">
                <a:solidFill>
                  <a:schemeClr val="tx1"/>
                </a:solidFill>
                <a:latin typeface="Arial" charset="0"/>
                <a:ea typeface="ヒラギノ角ゴ Pro W3" charset="0"/>
                <a:cs typeface="ヒラギノ角ゴ Pro W3" charset="0"/>
              </a:defRPr>
            </a:lvl5pPr>
            <a:lvl6pPr marL="25146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29718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34290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38862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pPr eaLnBrk="1" hangingPunct="1"/>
            <a:fld id="{6CCFDCD0-F31F-CB48-AD8E-B4ABB091444B}" type="slidenum">
              <a:rPr lang="en-US" sz="1200">
                <a:solidFill>
                  <a:srgbClr val="000000"/>
                </a:solidFill>
                <a:latin typeface="Gill Sans" charset="0"/>
                <a:ea typeface="ヒラギノ角ゴ ProN W3" charset="0"/>
                <a:cs typeface="ヒラギノ角ゴ ProN W3" charset="0"/>
                <a:sym typeface="Gill Sans" charset="0"/>
              </a:rPr>
              <a:pPr eaLnBrk="1" hangingPunct="1"/>
              <a:t>9</a:t>
            </a:fld>
            <a:endParaRPr lang="en-US" sz="1200">
              <a:solidFill>
                <a:srgbClr val="000000"/>
              </a:solidFill>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33571739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7" name="Slide Image Placeholder 1"/>
          <p:cNvSpPr>
            <a:spLocks noGrp="1" noRot="1" noChangeAspect="1"/>
          </p:cNvSpPr>
          <p:nvPr>
            <p:ph type="sldImg"/>
          </p:nvPr>
        </p:nvSpPr>
        <p:spPr>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3" name="Notes Placeholder 2"/>
          <p:cNvSpPr>
            <a:spLocks noGrp="1"/>
          </p:cNvSpPr>
          <p:nvPr>
            <p:ph type="body" idx="1"/>
          </p:nvPr>
        </p:nvSpPr>
        <p:spPr/>
        <p:txBody>
          <a:bodyPr/>
          <a:lstStyle/>
          <a:p>
            <a:pPr eaLnBrk="1" fontAlgn="auto" hangingPunct="1">
              <a:spcBef>
                <a:spcPts val="0"/>
              </a:spcBef>
              <a:spcAft>
                <a:spcPts val="0"/>
              </a:spcAft>
              <a:defRPr/>
            </a:pPr>
            <a:r>
              <a:rPr lang="en-US" dirty="0" smtClean="0">
                <a:ea typeface="+mn-ea"/>
                <a:cs typeface="+mn-cs"/>
              </a:rPr>
              <a:t>The OpenStack platform is actually composed of multiple components, called projects.  Each project is managed by a technical committee and the OpenStack Foundation decides which projects are ready to be included in the OpenStack core.  These projects work together to provide the services required to deliver the Cloud.</a:t>
            </a:r>
          </a:p>
          <a:p>
            <a:pPr eaLnBrk="1" fontAlgn="auto" hangingPunct="1">
              <a:spcBef>
                <a:spcPts val="0"/>
              </a:spcBef>
              <a:spcAft>
                <a:spcPts val="0"/>
              </a:spcAft>
              <a:defRPr/>
            </a:pPr>
            <a:endParaRPr lang="en-US" dirty="0" smtClean="0">
              <a:ea typeface="+mn-ea"/>
              <a:cs typeface="+mn-cs"/>
            </a:endParaRPr>
          </a:p>
          <a:p>
            <a:pPr marL="171450" indent="-171450" eaLnBrk="1" fontAlgn="auto" hangingPunct="1">
              <a:spcBef>
                <a:spcPts val="0"/>
              </a:spcBef>
              <a:spcAft>
                <a:spcPts val="0"/>
              </a:spcAft>
              <a:buFont typeface="Arial"/>
              <a:buChar char="•"/>
              <a:defRPr/>
            </a:pPr>
            <a:r>
              <a:rPr lang="en-US" b="1" dirty="0" smtClean="0">
                <a:ea typeface="+mn-ea"/>
                <a:cs typeface="+mn-cs"/>
              </a:rPr>
              <a:t>Nova</a:t>
            </a:r>
            <a:r>
              <a:rPr lang="en-US" dirty="0" smtClean="0">
                <a:ea typeface="+mn-ea"/>
                <a:cs typeface="+mn-cs"/>
              </a:rPr>
              <a:t> – The compute project responsible for on-demand creation and termination of compute instances.  Nova leverage a number of hypervisors, including KVM, Xen, Hyper-V, and vSphere.</a:t>
            </a:r>
          </a:p>
          <a:p>
            <a:pPr marL="171450" indent="-171450" eaLnBrk="1" fontAlgn="auto" hangingPunct="1">
              <a:spcBef>
                <a:spcPts val="0"/>
              </a:spcBef>
              <a:spcAft>
                <a:spcPts val="0"/>
              </a:spcAft>
              <a:buFont typeface="Arial"/>
              <a:buChar char="•"/>
              <a:defRPr/>
            </a:pPr>
            <a:r>
              <a:rPr lang="en-US" b="1" dirty="0" smtClean="0">
                <a:ea typeface="+mn-ea"/>
                <a:cs typeface="+mn-cs"/>
              </a:rPr>
              <a:t>Glance</a:t>
            </a:r>
            <a:r>
              <a:rPr lang="en-US" dirty="0" smtClean="0">
                <a:ea typeface="+mn-ea"/>
                <a:cs typeface="+mn-cs"/>
              </a:rPr>
              <a:t> – The OS image management project responsible for storage and management of images used to create compute instances with OSes installed, such as Windows and Linux.</a:t>
            </a:r>
          </a:p>
          <a:p>
            <a:pPr marL="171450" indent="-171450" eaLnBrk="1" fontAlgn="auto" hangingPunct="1">
              <a:spcBef>
                <a:spcPts val="0"/>
              </a:spcBef>
              <a:spcAft>
                <a:spcPts val="0"/>
              </a:spcAft>
              <a:buFont typeface="Arial"/>
              <a:buChar char="•"/>
              <a:defRPr/>
            </a:pPr>
            <a:r>
              <a:rPr lang="en-US" b="1" dirty="0" smtClean="0">
                <a:ea typeface="+mn-ea"/>
                <a:cs typeface="+mn-cs"/>
              </a:rPr>
              <a:t>Quantum</a:t>
            </a:r>
            <a:r>
              <a:rPr lang="en-US" dirty="0" smtClean="0">
                <a:ea typeface="+mn-ea"/>
                <a:cs typeface="+mn-cs"/>
              </a:rPr>
              <a:t> – The network project that provides network access and security services to compute instances. Quantum uses plugins to leverage virtual switches and SDN-enabled devices.</a:t>
            </a:r>
          </a:p>
          <a:p>
            <a:pPr marL="171450" indent="-171450" eaLnBrk="1" fontAlgn="auto" hangingPunct="1">
              <a:spcBef>
                <a:spcPts val="0"/>
              </a:spcBef>
              <a:spcAft>
                <a:spcPts val="0"/>
              </a:spcAft>
              <a:buFont typeface="Arial"/>
              <a:buChar char="•"/>
              <a:defRPr/>
            </a:pPr>
            <a:r>
              <a:rPr lang="en-US" b="1" dirty="0" smtClean="0">
                <a:ea typeface="+mn-ea"/>
                <a:cs typeface="+mn-cs"/>
              </a:rPr>
              <a:t>Swift</a:t>
            </a:r>
            <a:r>
              <a:rPr lang="en-US" dirty="0" smtClean="0">
                <a:ea typeface="+mn-ea"/>
                <a:cs typeface="+mn-cs"/>
              </a:rPr>
              <a:t> – The object storage project that provides a scalable repository for storing large quantities of objects such as files and media content.  It can also be used as an repository for Glance images.</a:t>
            </a:r>
          </a:p>
          <a:p>
            <a:pPr marL="171450" indent="-171450" eaLnBrk="1" fontAlgn="auto" hangingPunct="1">
              <a:spcBef>
                <a:spcPts val="0"/>
              </a:spcBef>
              <a:spcAft>
                <a:spcPts val="0"/>
              </a:spcAft>
              <a:buFont typeface="Arial"/>
              <a:buChar char="•"/>
              <a:defRPr/>
            </a:pPr>
            <a:r>
              <a:rPr lang="en-US" b="1" dirty="0" smtClean="0">
                <a:ea typeface="+mn-ea"/>
                <a:cs typeface="+mn-cs"/>
              </a:rPr>
              <a:t>Cinder</a:t>
            </a:r>
            <a:r>
              <a:rPr lang="en-US" dirty="0" smtClean="0">
                <a:ea typeface="+mn-ea"/>
                <a:cs typeface="+mn-cs"/>
              </a:rPr>
              <a:t> – The block storage project that provides a virtual storage array that can export out iSCSI volumes.  A Cinder/virtual storage array server can be a server with local storage or a server using an external storage array.</a:t>
            </a:r>
          </a:p>
          <a:p>
            <a:pPr marL="171450" indent="-171450" eaLnBrk="1" fontAlgn="auto" hangingPunct="1">
              <a:spcBef>
                <a:spcPts val="0"/>
              </a:spcBef>
              <a:spcAft>
                <a:spcPts val="0"/>
              </a:spcAft>
              <a:buFont typeface="Arial"/>
              <a:buChar char="•"/>
              <a:defRPr/>
            </a:pPr>
            <a:r>
              <a:rPr lang="en-US" b="1" dirty="0" smtClean="0">
                <a:ea typeface="+mn-ea"/>
                <a:cs typeface="+mn-cs"/>
              </a:rPr>
              <a:t>Horizon</a:t>
            </a:r>
            <a:r>
              <a:rPr lang="en-US" dirty="0" smtClean="0">
                <a:ea typeface="+mn-ea"/>
                <a:cs typeface="+mn-cs"/>
              </a:rPr>
              <a:t> – The interactive dashboard project that provides users and admins provisioning and management access to the OpenStack Cloud via a web GUI.</a:t>
            </a:r>
          </a:p>
          <a:p>
            <a:pPr marL="171450" indent="-171450" eaLnBrk="1" fontAlgn="auto" hangingPunct="1">
              <a:spcBef>
                <a:spcPts val="0"/>
              </a:spcBef>
              <a:spcAft>
                <a:spcPts val="0"/>
              </a:spcAft>
              <a:buFont typeface="Arial"/>
              <a:buChar char="•"/>
              <a:defRPr/>
            </a:pPr>
            <a:r>
              <a:rPr lang="en-US" b="1" dirty="0" smtClean="0">
                <a:ea typeface="+mn-ea"/>
                <a:cs typeface="+mn-cs"/>
              </a:rPr>
              <a:t>Keystone</a:t>
            </a:r>
            <a:r>
              <a:rPr lang="en-US" dirty="0" smtClean="0">
                <a:ea typeface="+mn-ea"/>
                <a:cs typeface="+mn-cs"/>
              </a:rPr>
              <a:t> – The  identity management project that provides authorization and access security control for all the other OpenStack projects.</a:t>
            </a:r>
          </a:p>
          <a:p>
            <a:pPr marL="171450" indent="-171450" eaLnBrk="1" fontAlgn="auto" hangingPunct="1">
              <a:spcBef>
                <a:spcPts val="0"/>
              </a:spcBef>
              <a:spcAft>
                <a:spcPts val="0"/>
              </a:spcAft>
              <a:buFont typeface="Arial"/>
              <a:buChar char="•"/>
              <a:defRPr/>
            </a:pPr>
            <a:endParaRPr lang="en-US" dirty="0" smtClean="0">
              <a:ea typeface="+mn-ea"/>
              <a:cs typeface="+mn-cs"/>
            </a:endParaRPr>
          </a:p>
          <a:p>
            <a:pPr eaLnBrk="1" fontAlgn="auto" hangingPunct="1">
              <a:spcBef>
                <a:spcPts val="0"/>
              </a:spcBef>
              <a:spcAft>
                <a:spcPts val="0"/>
              </a:spcAft>
              <a:buFont typeface="Arial"/>
              <a:buNone/>
              <a:defRPr/>
            </a:pPr>
            <a:r>
              <a:rPr lang="en-US" dirty="0" smtClean="0">
                <a:ea typeface="+mn-ea"/>
                <a:cs typeface="+mn-cs"/>
              </a:rPr>
              <a:t>New projects are being added with each release and as the OpenStack community calls for them.  New projects underway include metering, application orchestration, and database-as-a-service.</a:t>
            </a:r>
          </a:p>
        </p:txBody>
      </p:sp>
      <p:sp>
        <p:nvSpPr>
          <p:cNvPr id="52227" name="Slide Number Placeholder 3"/>
          <p:cNvSpPr>
            <a:spLocks noGrp="1"/>
          </p:cNvSpPr>
          <p:nvPr>
            <p:ph type="sldNum" sz="quarter" idx="5"/>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ヒラギノ角ゴ Pro W3" charset="0"/>
                <a:cs typeface="ヒラギノ角ゴ Pro W3" charset="0"/>
              </a:defRPr>
            </a:lvl1pPr>
            <a:lvl2pPr marL="742950" indent="-285750">
              <a:defRPr sz="2400">
                <a:solidFill>
                  <a:schemeClr val="tx1"/>
                </a:solidFill>
                <a:latin typeface="Arial" charset="0"/>
                <a:ea typeface="ヒラギノ角ゴ Pro W3" charset="0"/>
                <a:cs typeface="ヒラギノ角ゴ Pro W3" charset="0"/>
              </a:defRPr>
            </a:lvl2pPr>
            <a:lvl3pPr marL="1143000" indent="-228600">
              <a:defRPr sz="2400">
                <a:solidFill>
                  <a:schemeClr val="tx1"/>
                </a:solidFill>
                <a:latin typeface="Arial" charset="0"/>
                <a:ea typeface="ヒラギノ角ゴ Pro W3" charset="0"/>
                <a:cs typeface="ヒラギノ角ゴ Pro W3" charset="0"/>
              </a:defRPr>
            </a:lvl3pPr>
            <a:lvl4pPr marL="1600200" indent="-228600">
              <a:defRPr sz="2400">
                <a:solidFill>
                  <a:schemeClr val="tx1"/>
                </a:solidFill>
                <a:latin typeface="Arial" charset="0"/>
                <a:ea typeface="ヒラギノ角ゴ Pro W3" charset="0"/>
                <a:cs typeface="ヒラギノ角ゴ Pro W3" charset="0"/>
              </a:defRPr>
            </a:lvl4pPr>
            <a:lvl5pPr marL="2057400" indent="-228600">
              <a:defRPr sz="2400">
                <a:solidFill>
                  <a:schemeClr val="tx1"/>
                </a:solidFill>
                <a:latin typeface="Arial" charset="0"/>
                <a:ea typeface="ヒラギノ角ゴ Pro W3" charset="0"/>
                <a:cs typeface="ヒラギノ角ゴ Pro W3" charset="0"/>
              </a:defRPr>
            </a:lvl5pPr>
            <a:lvl6pPr marL="25146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29718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34290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38862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pPr eaLnBrk="1" hangingPunct="1"/>
            <a:fld id="{24002540-FAB3-FD4C-A13D-06E253424C45}" type="slidenum">
              <a:rPr lang="en-US" sz="1200">
                <a:solidFill>
                  <a:srgbClr val="000000"/>
                </a:solidFill>
                <a:latin typeface="Gill Sans" charset="0"/>
                <a:ea typeface="ヒラギノ角ゴ ProN W3" charset="0"/>
                <a:cs typeface="ヒラギノ角ゴ ProN W3" charset="0"/>
                <a:sym typeface="Gill Sans" charset="0"/>
              </a:rPr>
              <a:pPr eaLnBrk="1" hangingPunct="1"/>
              <a:t>11</a:t>
            </a:fld>
            <a:endParaRPr lang="en-US" sz="1200">
              <a:solidFill>
                <a:srgbClr val="000000"/>
              </a:solidFill>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7775785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只留兩台</a:t>
            </a:r>
            <a:r>
              <a:rPr lang="en-US" altLang="zh-TW" dirty="0" smtClean="0"/>
              <a:t>compute</a:t>
            </a:r>
            <a:r>
              <a:rPr lang="en-US" altLang="zh-TW" baseline="0" dirty="0" smtClean="0"/>
              <a:t> node</a:t>
            </a:r>
            <a:endParaRPr lang="zh-TW" altLang="en-US" dirty="0"/>
          </a:p>
        </p:txBody>
      </p:sp>
      <p:sp>
        <p:nvSpPr>
          <p:cNvPr id="4" name="投影片編號版面配置區 3"/>
          <p:cNvSpPr>
            <a:spLocks noGrp="1"/>
          </p:cNvSpPr>
          <p:nvPr>
            <p:ph type="sldNum" sz="quarter" idx="10"/>
          </p:nvPr>
        </p:nvSpPr>
        <p:spPr/>
        <p:txBody>
          <a:bodyPr/>
          <a:lstStyle/>
          <a:p>
            <a:fld id="{70562334-B98F-4E82-B9B1-66AD0870E0A0}" type="slidenum">
              <a:rPr lang="zh-TW" altLang="en-US" smtClean="0"/>
              <a:t>14</a:t>
            </a:fld>
            <a:endParaRPr lang="zh-TW" altLang="en-US"/>
          </a:p>
        </p:txBody>
      </p:sp>
    </p:spTree>
    <p:extLst>
      <p:ext uri="{BB962C8B-B14F-4D97-AF65-F5344CB8AC3E}">
        <p14:creationId xmlns:p14="http://schemas.microsoft.com/office/powerpoint/2010/main" val="19922055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Add text</a:t>
            </a:r>
            <a:endParaRPr lang="zh-TW" altLang="en-US" dirty="0"/>
          </a:p>
        </p:txBody>
      </p:sp>
      <p:sp>
        <p:nvSpPr>
          <p:cNvPr id="4" name="投影片編號版面配置區 3"/>
          <p:cNvSpPr>
            <a:spLocks noGrp="1"/>
          </p:cNvSpPr>
          <p:nvPr>
            <p:ph type="sldNum" sz="quarter" idx="10"/>
          </p:nvPr>
        </p:nvSpPr>
        <p:spPr/>
        <p:txBody>
          <a:bodyPr/>
          <a:lstStyle/>
          <a:p>
            <a:fld id="{B5796035-66CD-48D0-B135-CCC26733DE81}" type="slidenum">
              <a:rPr lang="zh-TW" altLang="en-US" smtClean="0"/>
              <a:t>15</a:t>
            </a:fld>
            <a:endParaRPr lang="zh-TW" altLang="en-US"/>
          </a:p>
        </p:txBody>
      </p:sp>
    </p:spTree>
    <p:extLst>
      <p:ext uri="{BB962C8B-B14F-4D97-AF65-F5344CB8AC3E}">
        <p14:creationId xmlns:p14="http://schemas.microsoft.com/office/powerpoint/2010/main" val="16274848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定義設定</a:t>
            </a:r>
            <a:r>
              <a:rPr lang="en-US" altLang="zh-TW" dirty="0" smtClean="0"/>
              <a:t>zone</a:t>
            </a:r>
            <a:r>
              <a:rPr lang="zh-TW" altLang="en-US" dirty="0" smtClean="0"/>
              <a:t>的流程以及</a:t>
            </a:r>
            <a:r>
              <a:rPr lang="en-US" altLang="zh-TW" dirty="0" smtClean="0"/>
              <a:t>administrator</a:t>
            </a:r>
            <a:r>
              <a:rPr lang="zh-TW" altLang="en-US" dirty="0" smtClean="0"/>
              <a:t>可做什麼？</a:t>
            </a:r>
            <a:r>
              <a:rPr lang="en-US" altLang="zh-TW" dirty="0" smtClean="0"/>
              <a:t>User</a:t>
            </a:r>
            <a:r>
              <a:rPr lang="zh-TW" altLang="en-US" dirty="0" smtClean="0"/>
              <a:t>可以做什麼</a:t>
            </a:r>
            <a:r>
              <a:rPr lang="en-US" altLang="zh-TW" dirty="0" smtClean="0"/>
              <a:t>?</a:t>
            </a:r>
            <a:endParaRPr lang="zh-TW" altLang="en-US" dirty="0"/>
          </a:p>
        </p:txBody>
      </p:sp>
      <p:sp>
        <p:nvSpPr>
          <p:cNvPr id="4" name="投影片編號版面配置區 3"/>
          <p:cNvSpPr>
            <a:spLocks noGrp="1"/>
          </p:cNvSpPr>
          <p:nvPr>
            <p:ph type="sldNum" sz="quarter" idx="10"/>
          </p:nvPr>
        </p:nvSpPr>
        <p:spPr/>
        <p:txBody>
          <a:bodyPr/>
          <a:lstStyle/>
          <a:p>
            <a:fld id="{70562334-B98F-4E82-B9B1-66AD0870E0A0}" type="slidenum">
              <a:rPr lang="zh-TW" altLang="en-US" smtClean="0"/>
              <a:t>22</a:t>
            </a:fld>
            <a:endParaRPr lang="zh-TW" altLang="en-US"/>
          </a:p>
        </p:txBody>
      </p:sp>
    </p:spTree>
    <p:extLst>
      <p:ext uri="{BB962C8B-B14F-4D97-AF65-F5344CB8AC3E}">
        <p14:creationId xmlns:p14="http://schemas.microsoft.com/office/powerpoint/2010/main" val="10908434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Add text</a:t>
            </a:r>
            <a:endParaRPr lang="zh-TW" altLang="en-US" dirty="0"/>
          </a:p>
        </p:txBody>
      </p:sp>
      <p:sp>
        <p:nvSpPr>
          <p:cNvPr id="4" name="投影片編號版面配置區 3"/>
          <p:cNvSpPr>
            <a:spLocks noGrp="1"/>
          </p:cNvSpPr>
          <p:nvPr>
            <p:ph type="sldNum" sz="quarter" idx="10"/>
          </p:nvPr>
        </p:nvSpPr>
        <p:spPr/>
        <p:txBody>
          <a:bodyPr/>
          <a:lstStyle/>
          <a:p>
            <a:fld id="{B5796035-66CD-48D0-B135-CCC26733DE81}" type="slidenum">
              <a:rPr lang="zh-TW" altLang="en-US" smtClean="0"/>
              <a:t>31</a:t>
            </a:fld>
            <a:endParaRPr lang="zh-TW" altLang="en-US"/>
          </a:p>
        </p:txBody>
      </p:sp>
    </p:spTree>
    <p:extLst>
      <p:ext uri="{BB962C8B-B14F-4D97-AF65-F5344CB8AC3E}">
        <p14:creationId xmlns:p14="http://schemas.microsoft.com/office/powerpoint/2010/main" val="36592394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TW" altLang="en-US" smtClean="0"/>
              <a:t>按一下以編輯母片標題樣式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smtClean="0"/>
              <a:t>按一下以編輯母片副標題樣式</a:t>
            </a:r>
            <a:endParaRPr lang="en-US" dirty="0"/>
          </a:p>
        </p:txBody>
      </p:sp>
      <p:sp>
        <p:nvSpPr>
          <p:cNvPr id="4" name="Date Placeholder 3"/>
          <p:cNvSpPr>
            <a:spLocks noGrp="1"/>
          </p:cNvSpPr>
          <p:nvPr>
            <p:ph type="dt" sz="half" idx="10"/>
          </p:nvPr>
        </p:nvSpPr>
        <p:spPr/>
        <p:txBody>
          <a:bodyPr/>
          <a:lstStyle/>
          <a:p>
            <a:fld id="{F0ADE58E-C983-44FB-9F81-058C7DCE60D8}" type="datetimeFigureOut">
              <a:rPr lang="zh-TW" altLang="en-US" smtClean="0"/>
              <a:t>2018/10/25</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470947BC-4B00-4A36-80C3-D24BBC437E96}" type="slidenum">
              <a:rPr lang="zh-TW" altLang="en-US" smtClean="0"/>
              <a:t>‹#›</a:t>
            </a:fld>
            <a:endParaRPr lang="zh-TW" altLang="en-US"/>
          </a:p>
        </p:txBody>
      </p:sp>
    </p:spTree>
    <p:extLst>
      <p:ext uri="{BB962C8B-B14F-4D97-AF65-F5344CB8AC3E}">
        <p14:creationId xmlns:p14="http://schemas.microsoft.com/office/powerpoint/2010/main" val="8096528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mtClean="0"/>
              <a:t>按一下以編輯母片標題樣式</a:t>
            </a:r>
            <a:endParaRPr lang="en-US" dirty="0"/>
          </a:p>
        </p:txBody>
      </p:sp>
      <p:sp>
        <p:nvSpPr>
          <p:cNvPr id="3" name="Vertical Text Placeholder 2"/>
          <p:cNvSpPr>
            <a:spLocks noGrp="1"/>
          </p:cNvSpPr>
          <p:nvPr>
            <p:ph type="body" orient="vert" idx="1"/>
          </p:nvPr>
        </p:nvSpPr>
        <p:spPr/>
        <p:txBody>
          <a:bodyPr vert="eaVert"/>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10"/>
          </p:nvPr>
        </p:nvSpPr>
        <p:spPr/>
        <p:txBody>
          <a:bodyPr/>
          <a:lstStyle/>
          <a:p>
            <a:fld id="{F0ADE58E-C983-44FB-9F81-058C7DCE60D8}" type="datetimeFigureOut">
              <a:rPr lang="zh-TW" altLang="en-US" smtClean="0"/>
              <a:t>2018/10/25</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470947BC-4B00-4A36-80C3-D24BBC437E96}" type="slidenum">
              <a:rPr lang="zh-TW" altLang="en-US" smtClean="0"/>
              <a:t>‹#›</a:t>
            </a:fld>
            <a:endParaRPr lang="zh-TW" altLang="en-US"/>
          </a:p>
        </p:txBody>
      </p:sp>
    </p:spTree>
    <p:extLst>
      <p:ext uri="{BB962C8B-B14F-4D97-AF65-F5344CB8AC3E}">
        <p14:creationId xmlns:p14="http://schemas.microsoft.com/office/powerpoint/2010/main" val="12862791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TW" altLang="en-US" smtClean="0"/>
              <a:t>按一下以編輯母片標題樣式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10"/>
          </p:nvPr>
        </p:nvSpPr>
        <p:spPr/>
        <p:txBody>
          <a:bodyPr/>
          <a:lstStyle/>
          <a:p>
            <a:fld id="{F0ADE58E-C983-44FB-9F81-058C7DCE60D8}" type="datetimeFigureOut">
              <a:rPr lang="zh-TW" altLang="en-US" smtClean="0"/>
              <a:t>2018/10/25</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470947BC-4B00-4A36-80C3-D24BBC437E96}" type="slidenum">
              <a:rPr lang="zh-TW" altLang="en-US" smtClean="0"/>
              <a:t>‹#›</a:t>
            </a:fld>
            <a:endParaRPr lang="zh-TW" altLang="en-US"/>
          </a:p>
        </p:txBody>
      </p:sp>
    </p:spTree>
    <p:extLst>
      <p:ext uri="{BB962C8B-B14F-4D97-AF65-F5344CB8AC3E}">
        <p14:creationId xmlns:p14="http://schemas.microsoft.com/office/powerpoint/2010/main" val="321247198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空白">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lvl1pPr>
              <a:defRPr>
                <a:latin typeface="Calibri" panose="020F0502020204030204" pitchFamily="34" charset="0"/>
              </a:defRPr>
            </a:lvl1pPr>
          </a:lstStyle>
          <a:p>
            <a:r>
              <a:rPr lang="zh-TW" altLang="en-US" dirty="0" smtClean="0"/>
              <a:t>按一下以編輯母片標題樣式</a:t>
            </a:r>
            <a:endParaRPr lang="zh-TW" altLang="en-US" dirty="0"/>
          </a:p>
        </p:txBody>
      </p:sp>
      <p:sp>
        <p:nvSpPr>
          <p:cNvPr id="3" name="投影片編號版面配置區 3"/>
          <p:cNvSpPr>
            <a:spLocks noGrp="1"/>
          </p:cNvSpPr>
          <p:nvPr>
            <p:ph type="sldNum" sz="quarter" idx="10"/>
          </p:nvPr>
        </p:nvSpPr>
        <p:spPr/>
        <p:txBody>
          <a:bodyPr/>
          <a:lstStyle>
            <a:lvl1pPr>
              <a:defRPr/>
            </a:lvl1pPr>
          </a:lstStyle>
          <a:p>
            <a:pPr>
              <a:defRPr/>
            </a:pPr>
            <a:fld id="{970BC2B8-CECD-4887-BC1D-BD15A004001D}" type="slidenum">
              <a:rPr lang="en-US" altLang="zh-TW"/>
              <a:pPr>
                <a:defRPr/>
              </a:pPr>
              <a:t>‹#›</a:t>
            </a:fld>
            <a:endParaRPr lang="en-US" altLang="zh-TW"/>
          </a:p>
        </p:txBody>
      </p:sp>
    </p:spTree>
    <p:extLst>
      <p:ext uri="{BB962C8B-B14F-4D97-AF65-F5344CB8AC3E}">
        <p14:creationId xmlns:p14="http://schemas.microsoft.com/office/powerpoint/2010/main" val="382573622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cxnSp>
        <p:nvCxnSpPr>
          <p:cNvPr id="14" name="Straight Connector 13"/>
          <p:cNvCxnSpPr/>
          <p:nvPr userDrawn="1"/>
        </p:nvCxnSpPr>
        <p:spPr>
          <a:xfrm>
            <a:off x="341658" y="1258888"/>
            <a:ext cx="8460684" cy="0"/>
          </a:xfrm>
          <a:prstGeom prst="line">
            <a:avLst/>
          </a:prstGeom>
          <a:ln w="19050">
            <a:solidFill>
              <a:schemeClr val="bg2">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4" name="Footer Placeholder 3"/>
          <p:cNvSpPr>
            <a:spLocks noGrp="1"/>
          </p:cNvSpPr>
          <p:nvPr>
            <p:ph type="ftr" sz="quarter" idx="10"/>
          </p:nvPr>
        </p:nvSpPr>
        <p:spPr>
          <a:xfrm>
            <a:off x="2011680" y="6400799"/>
            <a:ext cx="6400800" cy="73152"/>
          </a:xfrm>
          <a:prstGeom prst="rect">
            <a:avLst/>
          </a:prstGeom>
        </p:spPr>
        <p:txBody>
          <a:bodyPr/>
          <a:lstStyle/>
          <a:p>
            <a:r>
              <a:rPr lang="en-US" kern="100" cap="none" spc="15" smtClean="0">
                <a:solidFill>
                  <a:srgbClr val="777777"/>
                </a:solidFill>
                <a:cs typeface="Helvetica"/>
              </a:rPr>
              <a:t>RACKSPACE</a:t>
            </a:r>
            <a:r>
              <a:rPr lang="en-US" b="0" kern="100" cap="none" spc="15" smtClean="0">
                <a:solidFill>
                  <a:srgbClr val="777777"/>
                </a:solidFill>
                <a:cs typeface="Helvetica"/>
              </a:rPr>
              <a:t>®</a:t>
            </a:r>
            <a:r>
              <a:rPr lang="en-US" kern="100" cap="none" spc="15" smtClean="0">
                <a:solidFill>
                  <a:srgbClr val="777777"/>
                </a:solidFill>
                <a:cs typeface="Helvetica"/>
              </a:rPr>
              <a:t> HOSTING</a:t>
            </a:r>
            <a:r>
              <a:rPr lang="en-US" b="0" kern="100" cap="none" spc="15" smtClean="0">
                <a:solidFill>
                  <a:srgbClr val="777777"/>
                </a:solidFill>
                <a:cs typeface="Helvetica"/>
              </a:rPr>
              <a:t>    |    </a:t>
            </a:r>
            <a:r>
              <a:rPr lang="en-US" kern="100" cap="none" spc="15" smtClean="0">
                <a:solidFill>
                  <a:srgbClr val="777777"/>
                </a:solidFill>
                <a:cs typeface="Helvetica"/>
              </a:rPr>
              <a:t>WWW.RACKSPACE.COM </a:t>
            </a:r>
            <a:endParaRPr lang="en-US" kern="100" cap="none" spc="15" dirty="0" smtClean="0">
              <a:solidFill>
                <a:srgbClr val="777777"/>
              </a:solidFill>
              <a:cs typeface="Helvetica"/>
            </a:endParaRPr>
          </a:p>
        </p:txBody>
      </p:sp>
      <p:sp>
        <p:nvSpPr>
          <p:cNvPr id="7" name="Slide Number Placeholder 6"/>
          <p:cNvSpPr>
            <a:spLocks noGrp="1"/>
          </p:cNvSpPr>
          <p:nvPr>
            <p:ph type="sldNum" sz="quarter" idx="11"/>
          </p:nvPr>
        </p:nvSpPr>
        <p:spPr>
          <a:xfrm>
            <a:off x="8503920" y="6318504"/>
            <a:ext cx="182880" cy="182880"/>
          </a:xfrm>
          <a:prstGeom prst="rect">
            <a:avLst/>
          </a:prstGeom>
        </p:spPr>
        <p:txBody>
          <a:bodyPr/>
          <a:lstStyle/>
          <a:p>
            <a:fld id="{F7B308D7-9E65-0248-B131-BDA2090177FC}" type="slidenum">
              <a:rPr lang="en-US" smtClean="0"/>
              <a:pPr/>
              <a:t>‹#›</a:t>
            </a:fld>
            <a:endParaRPr lang="en-US"/>
          </a:p>
        </p:txBody>
      </p:sp>
      <p:sp>
        <p:nvSpPr>
          <p:cNvPr id="8" name="Title 7"/>
          <p:cNvSpPr>
            <a:spLocks noGrp="1"/>
          </p:cNvSpPr>
          <p:nvPr>
            <p:ph type="title"/>
          </p:nvPr>
        </p:nvSpPr>
        <p:spPr/>
        <p:txBody>
          <a:bodyPr/>
          <a:lstStyle>
            <a:lvl1pPr>
              <a:defRPr>
                <a:solidFill>
                  <a:schemeClr val="accent1"/>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39505787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mtClean="0"/>
              <a:t>按一下以編輯母片標題樣式</a:t>
            </a:r>
            <a:endParaRPr lang="en-US" dirty="0"/>
          </a:p>
        </p:txBody>
      </p:sp>
      <p:sp>
        <p:nvSpPr>
          <p:cNvPr id="3" name="Content Placeholder 2"/>
          <p:cNvSpPr>
            <a:spLocks noGrp="1"/>
          </p:cNvSpPr>
          <p:nvPr>
            <p:ph idx="1"/>
          </p:nvPr>
        </p:nvSpPr>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10"/>
          </p:nvPr>
        </p:nvSpPr>
        <p:spPr/>
        <p:txBody>
          <a:bodyPr/>
          <a:lstStyle/>
          <a:p>
            <a:fld id="{F0ADE58E-C983-44FB-9F81-058C7DCE60D8}" type="datetimeFigureOut">
              <a:rPr lang="zh-TW" altLang="en-US" smtClean="0"/>
              <a:t>2018/10/25</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470947BC-4B00-4A36-80C3-D24BBC437E96}" type="slidenum">
              <a:rPr lang="zh-TW" altLang="en-US" smtClean="0"/>
              <a:t>‹#›</a:t>
            </a:fld>
            <a:endParaRPr lang="zh-TW" altLang="en-US"/>
          </a:p>
        </p:txBody>
      </p:sp>
    </p:spTree>
    <p:extLst>
      <p:ext uri="{BB962C8B-B14F-4D97-AF65-F5344CB8AC3E}">
        <p14:creationId xmlns:p14="http://schemas.microsoft.com/office/powerpoint/2010/main" val="29758448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TW" altLang="en-US" smtClean="0"/>
              <a:t>按一下以編輯母片標題樣式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smtClean="0"/>
              <a:t>編輯母片文字樣式</a:t>
            </a:r>
          </a:p>
        </p:txBody>
      </p:sp>
      <p:sp>
        <p:nvSpPr>
          <p:cNvPr id="4" name="Date Placeholder 3"/>
          <p:cNvSpPr>
            <a:spLocks noGrp="1"/>
          </p:cNvSpPr>
          <p:nvPr>
            <p:ph type="dt" sz="half" idx="10"/>
          </p:nvPr>
        </p:nvSpPr>
        <p:spPr/>
        <p:txBody>
          <a:bodyPr/>
          <a:lstStyle/>
          <a:p>
            <a:fld id="{F0ADE58E-C983-44FB-9F81-058C7DCE60D8}" type="datetimeFigureOut">
              <a:rPr lang="zh-TW" altLang="en-US" smtClean="0"/>
              <a:t>2018/10/25</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470947BC-4B00-4A36-80C3-D24BBC437E96}" type="slidenum">
              <a:rPr lang="zh-TW" altLang="en-US" smtClean="0"/>
              <a:t>‹#›</a:t>
            </a:fld>
            <a:endParaRPr lang="zh-TW" altLang="en-US"/>
          </a:p>
        </p:txBody>
      </p:sp>
    </p:spTree>
    <p:extLst>
      <p:ext uri="{BB962C8B-B14F-4D97-AF65-F5344CB8AC3E}">
        <p14:creationId xmlns:p14="http://schemas.microsoft.com/office/powerpoint/2010/main" val="42062040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mtClean="0"/>
              <a:t>按一下以編輯母片標題樣式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5" name="Date Placeholder 4"/>
          <p:cNvSpPr>
            <a:spLocks noGrp="1"/>
          </p:cNvSpPr>
          <p:nvPr>
            <p:ph type="dt" sz="half" idx="10"/>
          </p:nvPr>
        </p:nvSpPr>
        <p:spPr/>
        <p:txBody>
          <a:bodyPr/>
          <a:lstStyle/>
          <a:p>
            <a:fld id="{F0ADE58E-C983-44FB-9F81-058C7DCE60D8}" type="datetimeFigureOut">
              <a:rPr lang="zh-TW" altLang="en-US" smtClean="0"/>
              <a:t>2018/10/25</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470947BC-4B00-4A36-80C3-D24BBC437E96}" type="slidenum">
              <a:rPr lang="zh-TW" altLang="en-US" smtClean="0"/>
              <a:t>‹#›</a:t>
            </a:fld>
            <a:endParaRPr lang="zh-TW" altLang="en-US"/>
          </a:p>
        </p:txBody>
      </p:sp>
    </p:spTree>
    <p:extLst>
      <p:ext uri="{BB962C8B-B14F-4D97-AF65-F5344CB8AC3E}">
        <p14:creationId xmlns:p14="http://schemas.microsoft.com/office/powerpoint/2010/main" val="6649038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TW" altLang="en-US" smtClean="0"/>
              <a:t>按一下以編輯母片標題樣式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編輯母片文字樣式</a:t>
            </a:r>
          </a:p>
        </p:txBody>
      </p:sp>
      <p:sp>
        <p:nvSpPr>
          <p:cNvPr id="4" name="Content Placeholder 3"/>
          <p:cNvSpPr>
            <a:spLocks noGrp="1"/>
          </p:cNvSpPr>
          <p:nvPr>
            <p:ph sz="half" idx="2"/>
          </p:nvPr>
        </p:nvSpPr>
        <p:spPr>
          <a:xfrm>
            <a:off x="629842" y="2505075"/>
            <a:ext cx="3868340" cy="3684588"/>
          </a:xfrm>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編輯母片文字樣式</a:t>
            </a:r>
          </a:p>
        </p:txBody>
      </p:sp>
      <p:sp>
        <p:nvSpPr>
          <p:cNvPr id="6" name="Content Placeholder 5"/>
          <p:cNvSpPr>
            <a:spLocks noGrp="1"/>
          </p:cNvSpPr>
          <p:nvPr>
            <p:ph sz="quarter" idx="4"/>
          </p:nvPr>
        </p:nvSpPr>
        <p:spPr>
          <a:xfrm>
            <a:off x="4629150" y="2505075"/>
            <a:ext cx="3887391" cy="3684588"/>
          </a:xfrm>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7" name="Date Placeholder 6"/>
          <p:cNvSpPr>
            <a:spLocks noGrp="1"/>
          </p:cNvSpPr>
          <p:nvPr>
            <p:ph type="dt" sz="half" idx="10"/>
          </p:nvPr>
        </p:nvSpPr>
        <p:spPr/>
        <p:txBody>
          <a:bodyPr/>
          <a:lstStyle/>
          <a:p>
            <a:fld id="{F0ADE58E-C983-44FB-9F81-058C7DCE60D8}" type="datetimeFigureOut">
              <a:rPr lang="zh-TW" altLang="en-US" smtClean="0"/>
              <a:t>2018/10/25</a:t>
            </a:fld>
            <a:endParaRPr lang="zh-TW" altLang="en-US"/>
          </a:p>
        </p:txBody>
      </p:sp>
      <p:sp>
        <p:nvSpPr>
          <p:cNvPr id="8" name="Footer Placeholder 7"/>
          <p:cNvSpPr>
            <a:spLocks noGrp="1"/>
          </p:cNvSpPr>
          <p:nvPr>
            <p:ph type="ftr" sz="quarter" idx="11"/>
          </p:nvPr>
        </p:nvSpPr>
        <p:spPr/>
        <p:txBody>
          <a:bodyPr/>
          <a:lstStyle/>
          <a:p>
            <a:endParaRPr lang="zh-TW" altLang="en-US"/>
          </a:p>
        </p:txBody>
      </p:sp>
      <p:sp>
        <p:nvSpPr>
          <p:cNvPr id="9" name="Slide Number Placeholder 8"/>
          <p:cNvSpPr>
            <a:spLocks noGrp="1"/>
          </p:cNvSpPr>
          <p:nvPr>
            <p:ph type="sldNum" sz="quarter" idx="12"/>
          </p:nvPr>
        </p:nvSpPr>
        <p:spPr/>
        <p:txBody>
          <a:bodyPr/>
          <a:lstStyle/>
          <a:p>
            <a:fld id="{470947BC-4B00-4A36-80C3-D24BBC437E96}" type="slidenum">
              <a:rPr lang="zh-TW" altLang="en-US" smtClean="0"/>
              <a:t>‹#›</a:t>
            </a:fld>
            <a:endParaRPr lang="zh-TW" altLang="en-US"/>
          </a:p>
        </p:txBody>
      </p:sp>
    </p:spTree>
    <p:extLst>
      <p:ext uri="{BB962C8B-B14F-4D97-AF65-F5344CB8AC3E}">
        <p14:creationId xmlns:p14="http://schemas.microsoft.com/office/powerpoint/2010/main" val="21860729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mtClean="0"/>
              <a:t>按一下以編輯母片標題樣式</a:t>
            </a:r>
            <a:endParaRPr lang="en-US" dirty="0"/>
          </a:p>
        </p:txBody>
      </p:sp>
      <p:sp>
        <p:nvSpPr>
          <p:cNvPr id="3" name="Date Placeholder 2"/>
          <p:cNvSpPr>
            <a:spLocks noGrp="1"/>
          </p:cNvSpPr>
          <p:nvPr>
            <p:ph type="dt" sz="half" idx="10"/>
          </p:nvPr>
        </p:nvSpPr>
        <p:spPr/>
        <p:txBody>
          <a:bodyPr/>
          <a:lstStyle/>
          <a:p>
            <a:fld id="{F0ADE58E-C983-44FB-9F81-058C7DCE60D8}" type="datetimeFigureOut">
              <a:rPr lang="zh-TW" altLang="en-US" smtClean="0"/>
              <a:t>2018/10/25</a:t>
            </a:fld>
            <a:endParaRPr lang="zh-TW" altLang="en-US"/>
          </a:p>
        </p:txBody>
      </p:sp>
      <p:sp>
        <p:nvSpPr>
          <p:cNvPr id="4" name="Footer Placeholder 3"/>
          <p:cNvSpPr>
            <a:spLocks noGrp="1"/>
          </p:cNvSpPr>
          <p:nvPr>
            <p:ph type="ftr" sz="quarter" idx="11"/>
          </p:nvPr>
        </p:nvSpPr>
        <p:spPr/>
        <p:txBody>
          <a:bodyPr/>
          <a:lstStyle/>
          <a:p>
            <a:endParaRPr lang="zh-TW" altLang="en-US"/>
          </a:p>
        </p:txBody>
      </p:sp>
      <p:sp>
        <p:nvSpPr>
          <p:cNvPr id="5" name="Slide Number Placeholder 4"/>
          <p:cNvSpPr>
            <a:spLocks noGrp="1"/>
          </p:cNvSpPr>
          <p:nvPr>
            <p:ph type="sldNum" sz="quarter" idx="12"/>
          </p:nvPr>
        </p:nvSpPr>
        <p:spPr/>
        <p:txBody>
          <a:bodyPr/>
          <a:lstStyle/>
          <a:p>
            <a:fld id="{470947BC-4B00-4A36-80C3-D24BBC437E96}" type="slidenum">
              <a:rPr lang="zh-TW" altLang="en-US" smtClean="0"/>
              <a:t>‹#›</a:t>
            </a:fld>
            <a:endParaRPr lang="zh-TW" altLang="en-US"/>
          </a:p>
        </p:txBody>
      </p:sp>
    </p:spTree>
    <p:extLst>
      <p:ext uri="{BB962C8B-B14F-4D97-AF65-F5344CB8AC3E}">
        <p14:creationId xmlns:p14="http://schemas.microsoft.com/office/powerpoint/2010/main" val="14661253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0ADE58E-C983-44FB-9F81-058C7DCE60D8}" type="datetimeFigureOut">
              <a:rPr lang="zh-TW" altLang="en-US" smtClean="0"/>
              <a:t>2018/10/25</a:t>
            </a:fld>
            <a:endParaRPr lang="zh-TW" altLang="en-US"/>
          </a:p>
        </p:txBody>
      </p:sp>
      <p:sp>
        <p:nvSpPr>
          <p:cNvPr id="3" name="Footer Placeholder 2"/>
          <p:cNvSpPr>
            <a:spLocks noGrp="1"/>
          </p:cNvSpPr>
          <p:nvPr>
            <p:ph type="ftr" sz="quarter" idx="11"/>
          </p:nvPr>
        </p:nvSpPr>
        <p:spPr/>
        <p:txBody>
          <a:bodyPr/>
          <a:lstStyle/>
          <a:p>
            <a:endParaRPr lang="zh-TW" altLang="en-US"/>
          </a:p>
        </p:txBody>
      </p:sp>
      <p:sp>
        <p:nvSpPr>
          <p:cNvPr id="4" name="Slide Number Placeholder 3"/>
          <p:cNvSpPr>
            <a:spLocks noGrp="1"/>
          </p:cNvSpPr>
          <p:nvPr>
            <p:ph type="sldNum" sz="quarter" idx="12"/>
          </p:nvPr>
        </p:nvSpPr>
        <p:spPr/>
        <p:txBody>
          <a:bodyPr/>
          <a:lstStyle/>
          <a:p>
            <a:fld id="{470947BC-4B00-4A36-80C3-D24BBC437E96}" type="slidenum">
              <a:rPr lang="zh-TW" altLang="en-US" smtClean="0"/>
              <a:t>‹#›</a:t>
            </a:fld>
            <a:endParaRPr lang="zh-TW" altLang="en-US"/>
          </a:p>
        </p:txBody>
      </p:sp>
    </p:spTree>
    <p:extLst>
      <p:ext uri="{BB962C8B-B14F-4D97-AF65-F5344CB8AC3E}">
        <p14:creationId xmlns:p14="http://schemas.microsoft.com/office/powerpoint/2010/main" val="6226035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TW" altLang="en-US" smtClean="0"/>
              <a:t>按一下以編輯母片標題樣式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smtClean="0"/>
              <a:t>編輯母片文字樣式</a:t>
            </a:r>
          </a:p>
        </p:txBody>
      </p:sp>
      <p:sp>
        <p:nvSpPr>
          <p:cNvPr id="5" name="Date Placeholder 4"/>
          <p:cNvSpPr>
            <a:spLocks noGrp="1"/>
          </p:cNvSpPr>
          <p:nvPr>
            <p:ph type="dt" sz="half" idx="10"/>
          </p:nvPr>
        </p:nvSpPr>
        <p:spPr/>
        <p:txBody>
          <a:bodyPr/>
          <a:lstStyle/>
          <a:p>
            <a:fld id="{F0ADE58E-C983-44FB-9F81-058C7DCE60D8}" type="datetimeFigureOut">
              <a:rPr lang="zh-TW" altLang="en-US" smtClean="0"/>
              <a:t>2018/10/25</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470947BC-4B00-4A36-80C3-D24BBC437E96}" type="slidenum">
              <a:rPr lang="zh-TW" altLang="en-US" smtClean="0"/>
              <a:t>‹#›</a:t>
            </a:fld>
            <a:endParaRPr lang="zh-TW" altLang="en-US"/>
          </a:p>
        </p:txBody>
      </p:sp>
    </p:spTree>
    <p:extLst>
      <p:ext uri="{BB962C8B-B14F-4D97-AF65-F5344CB8AC3E}">
        <p14:creationId xmlns:p14="http://schemas.microsoft.com/office/powerpoint/2010/main" val="502364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TW" altLang="en-US" smtClean="0"/>
              <a:t>按一下以編輯母片標題樣式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smtClean="0"/>
              <a:t>按一下圖示以新增圖片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smtClean="0"/>
              <a:t>編輯母片文字樣式</a:t>
            </a:r>
          </a:p>
        </p:txBody>
      </p:sp>
      <p:sp>
        <p:nvSpPr>
          <p:cNvPr id="5" name="Date Placeholder 4"/>
          <p:cNvSpPr>
            <a:spLocks noGrp="1"/>
          </p:cNvSpPr>
          <p:nvPr>
            <p:ph type="dt" sz="half" idx="10"/>
          </p:nvPr>
        </p:nvSpPr>
        <p:spPr/>
        <p:txBody>
          <a:bodyPr/>
          <a:lstStyle/>
          <a:p>
            <a:fld id="{F0ADE58E-C983-44FB-9F81-058C7DCE60D8}" type="datetimeFigureOut">
              <a:rPr lang="zh-TW" altLang="en-US" smtClean="0"/>
              <a:t>2018/10/25</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470947BC-4B00-4A36-80C3-D24BBC437E96}" type="slidenum">
              <a:rPr lang="zh-TW" altLang="en-US" smtClean="0"/>
              <a:t>‹#›</a:t>
            </a:fld>
            <a:endParaRPr lang="zh-TW" altLang="en-US"/>
          </a:p>
        </p:txBody>
      </p:sp>
    </p:spTree>
    <p:extLst>
      <p:ext uri="{BB962C8B-B14F-4D97-AF65-F5344CB8AC3E}">
        <p14:creationId xmlns:p14="http://schemas.microsoft.com/office/powerpoint/2010/main" val="30576188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TW" altLang="en-US" smtClean="0"/>
              <a:t>按一下以編輯母片標題樣式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0ADE58E-C983-44FB-9F81-058C7DCE60D8}" type="datetimeFigureOut">
              <a:rPr lang="zh-TW" altLang="en-US" smtClean="0"/>
              <a:t>2018/10/25</a:t>
            </a:fld>
            <a:endParaRPr lang="zh-TW"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70947BC-4B00-4A36-80C3-D24BBC437E96}" type="slidenum">
              <a:rPr lang="zh-TW" altLang="en-US" smtClean="0"/>
              <a:t>‹#›</a:t>
            </a:fld>
            <a:endParaRPr lang="zh-TW" altLang="en-US"/>
          </a:p>
        </p:txBody>
      </p:sp>
    </p:spTree>
    <p:extLst>
      <p:ext uri="{BB962C8B-B14F-4D97-AF65-F5344CB8AC3E}">
        <p14:creationId xmlns:p14="http://schemas.microsoft.com/office/powerpoint/2010/main" val="283957133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3.xml"/><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hyperlink" Target="http://www.openstack.org/" TargetMode="External"/><Relationship Id="rId2" Type="http://schemas.openxmlformats.org/officeDocument/2006/relationships/image" Target="../media/image4.png"/><Relationship Id="rId1" Type="http://schemas.openxmlformats.org/officeDocument/2006/relationships/slideLayout" Target="../slideLayouts/slideLayout13.xml"/><Relationship Id="rId6" Type="http://schemas.openxmlformats.org/officeDocument/2006/relationships/image" Target="../media/image8.png"/><Relationship Id="rId5" Type="http://schemas.openxmlformats.org/officeDocument/2006/relationships/hyperlink" Target="http://www.amazon.com/OpenStack-Cloud-Computing-Cookbook-Jackson/dp/1782167587/ref=sr_1_1?s=books&amp;ie=UTF8&amp;qid=1382033707&amp;sr=1-1" TargetMode="External"/><Relationship Id="rId4" Type="http://schemas.openxmlformats.org/officeDocument/2006/relationships/hyperlink" Target="http://docs.openstack.org/"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2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2.xml"/><Relationship Id="rId5" Type="http://schemas.openxmlformats.org/officeDocument/2006/relationships/image" Target="../media/image17.png"/><Relationship Id="rId4" Type="http://schemas.openxmlformats.org/officeDocument/2006/relationships/image" Target="../media/image16.png"/></Relationships>
</file>

<file path=ppt/slides/_rels/slide2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2.xml"/><Relationship Id="rId5" Type="http://schemas.openxmlformats.org/officeDocument/2006/relationships/image" Target="../media/image22.png"/><Relationship Id="rId4" Type="http://schemas.openxmlformats.org/officeDocument/2006/relationships/image" Target="../media/image21.png"/></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hyperlink" Target="https://git.openstack.org/openstack-dev/devstack" TargetMode="Externa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3.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p:txBody>
          <a:bodyPr/>
          <a:lstStyle/>
          <a:p>
            <a:r>
              <a:rPr kumimoji="1" lang="en-US" altLang="zh-TW" dirty="0" smtClean="0"/>
              <a:t>Open Platform for NFV (OPNFV)</a:t>
            </a:r>
            <a:endParaRPr kumimoji="1" lang="zh-TW" altLang="en-US" dirty="0"/>
          </a:p>
        </p:txBody>
      </p:sp>
      <p:sp>
        <p:nvSpPr>
          <p:cNvPr id="3" name="副標題 2"/>
          <p:cNvSpPr>
            <a:spLocks noGrp="1"/>
          </p:cNvSpPr>
          <p:nvPr>
            <p:ph type="subTitle" idx="1"/>
          </p:nvPr>
        </p:nvSpPr>
        <p:spPr/>
        <p:txBody>
          <a:bodyPr/>
          <a:lstStyle/>
          <a:p>
            <a:endParaRPr kumimoji="1" lang="zh-TW" altLang="en-US"/>
          </a:p>
        </p:txBody>
      </p:sp>
    </p:spTree>
    <p:extLst>
      <p:ext uri="{BB962C8B-B14F-4D97-AF65-F5344CB8AC3E}">
        <p14:creationId xmlns:p14="http://schemas.microsoft.com/office/powerpoint/2010/main" val="404646206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Rectangle 1"/>
          <p:cNvSpPr>
            <a:spLocks noGrp="1" noChangeArrowheads="1"/>
          </p:cNvSpPr>
          <p:nvPr>
            <p:ph type="title"/>
          </p:nvPr>
        </p:nvSpPr>
        <p:spPr/>
        <p:txBody>
          <a:bodyPr/>
          <a:lstStyle/>
          <a:p>
            <a:pPr eaLnBrk="1" hangingPunct="1"/>
            <a:r>
              <a:rPr lang="en-US" dirty="0">
                <a:latin typeface="Arial" charset="0"/>
                <a:ea typeface="ヒラギノ角ゴ Pro W3" charset="0"/>
                <a:cs typeface="Arial" charset="0"/>
              </a:rPr>
              <a:t>In a Loosely Coupled Architecture</a:t>
            </a:r>
          </a:p>
        </p:txBody>
      </p:sp>
      <p:pic>
        <p:nvPicPr>
          <p:cNvPr id="53250"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969550"/>
            <a:ext cx="8963808" cy="376998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7617195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02"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1314" y="1812133"/>
            <a:ext cx="8459787" cy="7858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rnd">
                <a:solidFill>
                  <a:schemeClr val="tx1"/>
                </a:solidFill>
                <a:round/>
                <a:headEnd/>
                <a:tailEnd/>
              </a14:hiddenLine>
            </a:ext>
          </a:extLst>
        </p:spPr>
      </p:pic>
      <p:pic>
        <p:nvPicPr>
          <p:cNvPr id="5120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1314" y="1812133"/>
            <a:ext cx="8459787" cy="7858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rnd">
                <a:solidFill>
                  <a:schemeClr val="tx1"/>
                </a:solidFill>
                <a:round/>
                <a:headEnd/>
                <a:tailEnd/>
              </a14:hiddenLine>
            </a:ext>
          </a:extLst>
        </p:spPr>
      </p:pic>
      <p:sp>
        <p:nvSpPr>
          <p:cNvPr id="51204" name="Rectangle 5"/>
          <p:cNvSpPr>
            <a:spLocks noGrp="1" noChangeArrowheads="1"/>
          </p:cNvSpPr>
          <p:nvPr>
            <p:ph type="title"/>
          </p:nvPr>
        </p:nvSpPr>
        <p:spPr/>
        <p:txBody>
          <a:bodyPr/>
          <a:lstStyle/>
          <a:p>
            <a:pPr eaLnBrk="1" hangingPunct="1"/>
            <a:r>
              <a:rPr lang="en-US">
                <a:latin typeface="Arial" charset="0"/>
                <a:ea typeface="ヒラギノ角ゴ Pro W3" charset="0"/>
                <a:cs typeface="ヒラギノ角ゴ Pro W3" charset="0"/>
              </a:rPr>
              <a:t>By Leveraging Various Open Source Projects</a:t>
            </a:r>
          </a:p>
        </p:txBody>
      </p:sp>
      <p:pic>
        <p:nvPicPr>
          <p:cNvPr id="2" name="Picture 1"/>
          <p:cNvPicPr>
            <a:picLocks noChangeAspect="1"/>
          </p:cNvPicPr>
          <p:nvPr/>
        </p:nvPicPr>
        <p:blipFill>
          <a:blip r:embed="rId4"/>
          <a:stretch>
            <a:fillRect/>
          </a:stretch>
        </p:blipFill>
        <p:spPr>
          <a:xfrm>
            <a:off x="248041" y="1961330"/>
            <a:ext cx="8721092" cy="3494376"/>
          </a:xfrm>
          <a:prstGeom prst="rect">
            <a:avLst/>
          </a:prstGeom>
        </p:spPr>
      </p:pic>
    </p:spTree>
    <p:extLst>
      <p:ext uri="{BB962C8B-B14F-4D97-AF65-F5344CB8AC3E}">
        <p14:creationId xmlns:p14="http://schemas.microsoft.com/office/powerpoint/2010/main" val="706859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Slide Number Placeholder 3"/>
          <p:cNvSpPr>
            <a:spLocks noGrp="1"/>
          </p:cNvSpPr>
          <p:nvPr>
            <p:ph type="sldNum" sz="quarter" idx="10"/>
          </p:nvPr>
        </p:nvSpPr>
        <p:spPr/>
        <p:txBody>
          <a:bodyPr/>
          <a:lstStyle/>
          <a:p>
            <a:pPr>
              <a:defRPr/>
            </a:pPr>
            <a:fld id="{B037A5CB-B55B-464D-85C8-CCEFB22647B1}" type="slidenum">
              <a:rPr lang="en-US"/>
              <a:pPr>
                <a:defRPr/>
              </a:pPr>
              <a:t>12</a:t>
            </a:fld>
            <a:endParaRPr lang="en-US" dirty="0"/>
          </a:p>
        </p:txBody>
      </p:sp>
      <p:pic>
        <p:nvPicPr>
          <p:cNvPr id="77826"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1314" y="1812133"/>
            <a:ext cx="8459787" cy="7858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rnd">
                <a:solidFill>
                  <a:schemeClr val="tx1"/>
                </a:solidFill>
                <a:round/>
                <a:headEnd/>
                <a:tailEnd/>
              </a14:hiddenLine>
            </a:ext>
          </a:extLst>
        </p:spPr>
      </p:pic>
      <p:pic>
        <p:nvPicPr>
          <p:cNvPr id="7782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1314" y="1812133"/>
            <a:ext cx="8459787" cy="7858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rnd">
                <a:solidFill>
                  <a:schemeClr val="tx1"/>
                </a:solidFill>
                <a:round/>
                <a:headEnd/>
                <a:tailEnd/>
              </a14:hiddenLine>
            </a:ext>
          </a:extLst>
        </p:spPr>
      </p:pic>
      <p:sp>
        <p:nvSpPr>
          <p:cNvPr id="77828" name="Rectangle 5"/>
          <p:cNvSpPr>
            <a:spLocks noGrp="1" noChangeArrowheads="1"/>
          </p:cNvSpPr>
          <p:nvPr>
            <p:ph type="title"/>
          </p:nvPr>
        </p:nvSpPr>
        <p:spPr/>
        <p:txBody>
          <a:bodyPr/>
          <a:lstStyle/>
          <a:p>
            <a:pPr eaLnBrk="1" hangingPunct="1"/>
            <a:r>
              <a:rPr lang="en-US">
                <a:latin typeface="Arial" charset="0"/>
                <a:ea typeface="ヒラギノ角ゴ Pro W3" charset="0"/>
                <a:cs typeface="ヒラギノ角ゴ Pro W3" charset="0"/>
              </a:rPr>
              <a:t>Reading About OpenStack</a:t>
            </a:r>
          </a:p>
        </p:txBody>
      </p:sp>
      <p:sp>
        <p:nvSpPr>
          <p:cNvPr id="9" name="Content Placeholder 2"/>
          <p:cNvSpPr>
            <a:spLocks noGrp="1"/>
          </p:cNvSpPr>
          <p:nvPr>
            <p:ph idx="1"/>
          </p:nvPr>
        </p:nvSpPr>
        <p:spPr>
          <a:xfrm>
            <a:off x="609600" y="2000251"/>
            <a:ext cx="8229600" cy="3186833"/>
          </a:xfrm>
        </p:spPr>
        <p:txBody>
          <a:bodyPr/>
          <a:lstStyle/>
          <a:p>
            <a:pPr marL="0" indent="-25004">
              <a:buNone/>
              <a:defRPr/>
            </a:pPr>
            <a:r>
              <a:rPr lang="en-US" sz="1500" b="1" dirty="0"/>
              <a:t>The OpenStack Foundation</a:t>
            </a:r>
          </a:p>
          <a:p>
            <a:pPr marL="206771" lvl="2" indent="0">
              <a:buNone/>
              <a:defRPr/>
            </a:pPr>
            <a:r>
              <a:rPr lang="en-US" sz="1200" b="1" dirty="0">
                <a:hlinkClick r:id="rId3"/>
              </a:rPr>
              <a:t>http://www.openstack.org/</a:t>
            </a:r>
            <a:endParaRPr lang="en-US" sz="1200" b="1" dirty="0"/>
          </a:p>
          <a:p>
            <a:pPr marL="206771" lvl="2" indent="0">
              <a:buNone/>
              <a:defRPr/>
            </a:pPr>
            <a:endParaRPr lang="en-US" sz="1275" b="1" dirty="0"/>
          </a:p>
          <a:p>
            <a:pPr marL="0" indent="-25004">
              <a:buNone/>
              <a:defRPr/>
            </a:pPr>
            <a:r>
              <a:rPr lang="en-US" sz="1500" b="1" dirty="0"/>
              <a:t>Official OpenStack Documentation</a:t>
            </a:r>
          </a:p>
          <a:p>
            <a:pPr marL="206771" lvl="2" indent="0">
              <a:buNone/>
              <a:defRPr/>
            </a:pPr>
            <a:r>
              <a:rPr lang="en-US" sz="1200" b="1" dirty="0">
                <a:hlinkClick r:id="rId4"/>
              </a:rPr>
              <a:t>http://docs.openstack.org/</a:t>
            </a:r>
            <a:endParaRPr lang="en-US" sz="1200" b="1" dirty="0"/>
          </a:p>
          <a:p>
            <a:pPr marL="206771" lvl="2" indent="0">
              <a:buNone/>
              <a:defRPr/>
            </a:pPr>
            <a:endParaRPr lang="en-US" sz="1275" b="1" dirty="0"/>
          </a:p>
          <a:p>
            <a:pPr marL="0" indent="-25004">
              <a:buNone/>
              <a:defRPr/>
            </a:pPr>
            <a:r>
              <a:rPr lang="en-US" sz="1500" b="1" dirty="0"/>
              <a:t>The OpenStack Cloud Computing Cookbook (Second Edition)</a:t>
            </a:r>
          </a:p>
          <a:p>
            <a:pPr marL="282179" lvl="1" indent="-25004">
              <a:buNone/>
              <a:defRPr/>
            </a:pPr>
            <a:r>
              <a:rPr lang="en-US" sz="1200" b="1" dirty="0">
                <a:hlinkClick r:id="rId5"/>
              </a:rPr>
              <a:t>http://www.amazon.com/OpenStack-Cloud-Computing-Cookbook-Jackson/dp/1782167587/ref=sr_1_1?s=books&amp;ie=UTF8&amp;qid=1382033707&amp;sr=1-1</a:t>
            </a:r>
            <a:endParaRPr lang="en-US" sz="1200" b="1" dirty="0"/>
          </a:p>
          <a:p>
            <a:pPr marL="282179" lvl="1" indent="-25004">
              <a:buNone/>
              <a:defRPr/>
            </a:pPr>
            <a:endParaRPr lang="en-US" sz="1200" b="1" dirty="0"/>
          </a:p>
          <a:p>
            <a:pPr marL="282179" lvl="1" indent="-25004">
              <a:buNone/>
              <a:defRPr/>
            </a:pPr>
            <a:endParaRPr lang="en-US" sz="1275" b="1" dirty="0"/>
          </a:p>
          <a:p>
            <a:pPr marL="282179" lvl="1" indent="-25004">
              <a:buNone/>
              <a:defRPr/>
            </a:pPr>
            <a:endParaRPr lang="en-US" sz="1275" b="1" dirty="0"/>
          </a:p>
          <a:p>
            <a:pPr marL="105479" lvl="1" indent="0">
              <a:buNone/>
              <a:defRPr/>
            </a:pPr>
            <a:endParaRPr lang="en-US" sz="1275" b="1" dirty="0"/>
          </a:p>
        </p:txBody>
      </p:sp>
      <p:pic>
        <p:nvPicPr>
          <p:cNvPr id="77830" name="Picture 1"/>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733800" y="4343400"/>
            <a:ext cx="1544638" cy="14287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99837006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OpenStack Nodes</a:t>
            </a:r>
            <a:endParaRPr lang="zh-TW" altLang="en-US" dirty="0"/>
          </a:p>
        </p:txBody>
      </p:sp>
      <p:sp>
        <p:nvSpPr>
          <p:cNvPr id="3" name="內容版面配置區 2"/>
          <p:cNvSpPr>
            <a:spLocks noGrp="1"/>
          </p:cNvSpPr>
          <p:nvPr>
            <p:ph idx="1"/>
          </p:nvPr>
        </p:nvSpPr>
        <p:spPr>
          <a:xfrm>
            <a:off x="457200" y="1600200"/>
            <a:ext cx="8229600" cy="2353961"/>
          </a:xfrm>
        </p:spPr>
        <p:txBody>
          <a:bodyPr/>
          <a:lstStyle/>
          <a:p>
            <a:r>
              <a:rPr lang="en-US" altLang="zh-TW" sz="2400" dirty="0" smtClean="0">
                <a:latin typeface="Calibri" panose="020F0502020204030204" pitchFamily="34" charset="0"/>
              </a:rPr>
              <a:t>Traditionally, different nodes are deployed in different physical machines (hosts)</a:t>
            </a:r>
          </a:p>
          <a:p>
            <a:r>
              <a:rPr lang="en-US" altLang="zh-TW" sz="2400" dirty="0">
                <a:latin typeface="Calibri" panose="020F0502020204030204" pitchFamily="34" charset="0"/>
              </a:rPr>
              <a:t>I</a:t>
            </a:r>
            <a:r>
              <a:rPr lang="en-US" altLang="zh-TW" sz="2400" dirty="0" smtClean="0">
                <a:latin typeface="Calibri" panose="020F0502020204030204" pitchFamily="34" charset="0"/>
              </a:rPr>
              <a:t>nter-subnet communication should go a network node </a:t>
            </a:r>
            <a:r>
              <a:rPr lang="en-US" altLang="zh-TW" sz="2400" dirty="0" smtClean="0">
                <a:latin typeface="Calibri" panose="020F0502020204030204" pitchFamily="34" charset="0"/>
                <a:sym typeface="Wingdings" panose="05000000000000000000" pitchFamily="2" charset="2"/>
              </a:rPr>
              <a:t> higher latency</a:t>
            </a:r>
          </a:p>
          <a:p>
            <a:r>
              <a:rPr lang="en-US" altLang="zh-TW" sz="2400" dirty="0" smtClean="0">
                <a:latin typeface="Calibri" panose="020F0502020204030204" pitchFamily="34" charset="0"/>
                <a:sym typeface="Wingdings" panose="05000000000000000000" pitchFamily="2" charset="2"/>
              </a:rPr>
              <a:t>We combine the functions of compute and network nodes</a:t>
            </a:r>
            <a:endParaRPr lang="zh-TW" altLang="en-US" sz="2400" dirty="0">
              <a:latin typeface="Calibri" panose="020F0502020204030204" pitchFamily="34" charset="0"/>
            </a:endParaRPr>
          </a:p>
        </p:txBody>
      </p:sp>
      <p:sp>
        <p:nvSpPr>
          <p:cNvPr id="4" name="矩形 3"/>
          <p:cNvSpPr/>
          <p:nvPr/>
        </p:nvSpPr>
        <p:spPr bwMode="auto">
          <a:xfrm>
            <a:off x="3737919" y="4234249"/>
            <a:ext cx="1832919" cy="87321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en-US" altLang="zh-TW" sz="1800" b="0" i="0" u="none" strike="noStrike" cap="none" normalizeH="0" baseline="0" dirty="0" smtClean="0">
              <a:ln>
                <a:noFill/>
              </a:ln>
              <a:solidFill>
                <a:schemeClr val="tx1"/>
              </a:solidFill>
              <a:effectLst/>
              <a:latin typeface="Arial" panose="020B0604020202020204" pitchFamily="34" charset="0"/>
              <a:ea typeface="新細明體" panose="02020500000000000000" pitchFamily="18" charset="-120"/>
            </a:endParaRPr>
          </a:p>
          <a:p>
            <a:pPr marL="0" marR="0" indent="0" algn="ctr" defTabSz="914400" rtl="0" eaLnBrk="1" fontAlgn="base" latinLnBrk="0" hangingPunct="1">
              <a:lnSpc>
                <a:spcPct val="100000"/>
              </a:lnSpc>
              <a:spcBef>
                <a:spcPct val="0"/>
              </a:spcBef>
              <a:spcAft>
                <a:spcPct val="0"/>
              </a:spcAft>
              <a:buClrTx/>
              <a:buSzTx/>
              <a:buFontTx/>
              <a:buNone/>
              <a:tabLst/>
            </a:pPr>
            <a:r>
              <a:rPr kumimoji="1" lang="en-US" altLang="zh-TW" sz="1800" b="0" i="0" u="none" strike="noStrike" cap="none" normalizeH="0" baseline="0" dirty="0" smtClean="0">
                <a:ln>
                  <a:noFill/>
                </a:ln>
                <a:solidFill>
                  <a:schemeClr val="tx1"/>
                </a:solidFill>
                <a:effectLst/>
                <a:latin typeface="Arial" panose="020B0604020202020204" pitchFamily="34" charset="0"/>
                <a:ea typeface="新細明體" panose="02020500000000000000" pitchFamily="18" charset="-120"/>
              </a:rPr>
              <a:t>Compute node</a:t>
            </a:r>
            <a:endParaRPr kumimoji="1" lang="zh-TW" altLang="en-US" sz="1800" b="0" i="0" u="none" strike="noStrike" cap="none" normalizeH="0" baseline="0" dirty="0" smtClean="0">
              <a:ln>
                <a:noFill/>
              </a:ln>
              <a:solidFill>
                <a:schemeClr val="tx1"/>
              </a:solidFill>
              <a:effectLst/>
              <a:latin typeface="Arial" panose="020B0604020202020204" pitchFamily="34" charset="0"/>
              <a:ea typeface="新細明體" panose="02020500000000000000" pitchFamily="18" charset="-120"/>
            </a:endParaRPr>
          </a:p>
        </p:txBody>
      </p:sp>
      <p:sp>
        <p:nvSpPr>
          <p:cNvPr id="6" name="矩形 5"/>
          <p:cNvSpPr/>
          <p:nvPr/>
        </p:nvSpPr>
        <p:spPr bwMode="auto">
          <a:xfrm>
            <a:off x="702275" y="4234249"/>
            <a:ext cx="1832919" cy="87321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en-US" altLang="zh-TW" sz="1800" b="0" i="0" u="none" strike="noStrike" cap="none" normalizeH="0" baseline="0" dirty="0" smtClean="0">
              <a:ln>
                <a:noFill/>
              </a:ln>
              <a:solidFill>
                <a:schemeClr val="tx1"/>
              </a:solidFill>
              <a:effectLst/>
              <a:latin typeface="Arial" panose="020B0604020202020204" pitchFamily="34" charset="0"/>
              <a:ea typeface="新細明體" panose="02020500000000000000" pitchFamily="18" charset="-120"/>
            </a:endParaRPr>
          </a:p>
          <a:p>
            <a:pPr marL="0" marR="0" indent="0" algn="ctr" defTabSz="914400" rtl="0" eaLnBrk="1" fontAlgn="base" latinLnBrk="0" hangingPunct="1">
              <a:lnSpc>
                <a:spcPct val="100000"/>
              </a:lnSpc>
              <a:spcBef>
                <a:spcPct val="0"/>
              </a:spcBef>
              <a:spcAft>
                <a:spcPct val="0"/>
              </a:spcAft>
              <a:buClrTx/>
              <a:buSzTx/>
              <a:buFontTx/>
              <a:buNone/>
              <a:tabLst/>
            </a:pPr>
            <a:r>
              <a:rPr kumimoji="1" lang="en-US" altLang="zh-TW" sz="1800" b="0" i="0" u="none" strike="noStrike" cap="none" normalizeH="0" baseline="0" dirty="0" smtClean="0">
                <a:ln>
                  <a:noFill/>
                </a:ln>
                <a:solidFill>
                  <a:schemeClr val="tx1"/>
                </a:solidFill>
                <a:effectLst/>
                <a:latin typeface="Arial" panose="020B0604020202020204" pitchFamily="34" charset="0"/>
                <a:ea typeface="新細明體" panose="02020500000000000000" pitchFamily="18" charset="-120"/>
              </a:rPr>
              <a:t>Control node</a:t>
            </a:r>
            <a:endParaRPr kumimoji="1" lang="zh-TW" altLang="en-US" sz="1800" b="0" i="0" u="none" strike="noStrike" cap="none" normalizeH="0" baseline="0" dirty="0" smtClean="0">
              <a:ln>
                <a:noFill/>
              </a:ln>
              <a:solidFill>
                <a:schemeClr val="tx1"/>
              </a:solidFill>
              <a:effectLst/>
              <a:latin typeface="Arial" panose="020B0604020202020204" pitchFamily="34" charset="0"/>
              <a:ea typeface="新細明體" panose="02020500000000000000" pitchFamily="18" charset="-120"/>
            </a:endParaRPr>
          </a:p>
        </p:txBody>
      </p:sp>
      <p:sp>
        <p:nvSpPr>
          <p:cNvPr id="7" name="矩形 6"/>
          <p:cNvSpPr/>
          <p:nvPr/>
        </p:nvSpPr>
        <p:spPr bwMode="auto">
          <a:xfrm>
            <a:off x="6773562" y="4234249"/>
            <a:ext cx="1832919" cy="87321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en-US" altLang="zh-TW" sz="1800" b="0" i="0" u="none" strike="noStrike" cap="none" normalizeH="0" baseline="0" dirty="0" smtClean="0">
              <a:ln>
                <a:noFill/>
              </a:ln>
              <a:solidFill>
                <a:schemeClr val="tx1"/>
              </a:solidFill>
              <a:effectLst/>
              <a:latin typeface="Arial" panose="020B0604020202020204" pitchFamily="34" charset="0"/>
              <a:ea typeface="新細明體" panose="02020500000000000000" pitchFamily="18" charset="-120"/>
            </a:endParaRPr>
          </a:p>
          <a:p>
            <a:pPr marL="0" marR="0" indent="0" algn="ctr" defTabSz="914400" rtl="0" eaLnBrk="1" fontAlgn="base" latinLnBrk="0" hangingPunct="1">
              <a:lnSpc>
                <a:spcPct val="100000"/>
              </a:lnSpc>
              <a:spcBef>
                <a:spcPct val="0"/>
              </a:spcBef>
              <a:spcAft>
                <a:spcPct val="0"/>
              </a:spcAft>
              <a:buClrTx/>
              <a:buSzTx/>
              <a:buFontTx/>
              <a:buNone/>
              <a:tabLst/>
            </a:pPr>
            <a:r>
              <a:rPr kumimoji="1" lang="en-US" altLang="zh-TW" sz="1800" b="0" i="0" u="none" strike="noStrike" cap="none" normalizeH="0" baseline="0" dirty="0" smtClean="0">
                <a:ln>
                  <a:noFill/>
                </a:ln>
                <a:solidFill>
                  <a:schemeClr val="tx1"/>
                </a:solidFill>
                <a:effectLst/>
                <a:latin typeface="Arial" panose="020B0604020202020204" pitchFamily="34" charset="0"/>
                <a:ea typeface="新細明體" panose="02020500000000000000" pitchFamily="18" charset="-120"/>
              </a:rPr>
              <a:t>Network</a:t>
            </a:r>
            <a:r>
              <a:rPr kumimoji="1" lang="en-US" altLang="zh-TW" sz="1800" b="0" i="0" u="none" strike="noStrike" cap="none" normalizeH="0" dirty="0" smtClean="0">
                <a:ln>
                  <a:noFill/>
                </a:ln>
                <a:solidFill>
                  <a:schemeClr val="tx1"/>
                </a:solidFill>
                <a:effectLst/>
                <a:latin typeface="Arial" panose="020B0604020202020204" pitchFamily="34" charset="0"/>
                <a:ea typeface="新細明體" panose="02020500000000000000" pitchFamily="18" charset="-120"/>
              </a:rPr>
              <a:t> </a:t>
            </a:r>
            <a:r>
              <a:rPr kumimoji="1" lang="en-US" altLang="zh-TW" sz="1800" b="0" i="0" u="none" strike="noStrike" cap="none" normalizeH="0" baseline="0" dirty="0" smtClean="0">
                <a:ln>
                  <a:noFill/>
                </a:ln>
                <a:solidFill>
                  <a:schemeClr val="tx1"/>
                </a:solidFill>
                <a:effectLst/>
                <a:latin typeface="Arial" panose="020B0604020202020204" pitchFamily="34" charset="0"/>
                <a:ea typeface="新細明體" panose="02020500000000000000" pitchFamily="18" charset="-120"/>
              </a:rPr>
              <a:t>node</a:t>
            </a:r>
            <a:endParaRPr kumimoji="1" lang="zh-TW" altLang="en-US" sz="1800" b="0" i="0" u="none" strike="noStrike" cap="none" normalizeH="0" baseline="0" dirty="0" smtClean="0">
              <a:ln>
                <a:noFill/>
              </a:ln>
              <a:solidFill>
                <a:schemeClr val="tx1"/>
              </a:solidFill>
              <a:effectLst/>
              <a:latin typeface="Arial" panose="020B0604020202020204" pitchFamily="34" charset="0"/>
              <a:ea typeface="新細明體" panose="02020500000000000000" pitchFamily="18" charset="-120"/>
            </a:endParaRPr>
          </a:p>
        </p:txBody>
      </p:sp>
      <p:sp>
        <p:nvSpPr>
          <p:cNvPr id="8" name="文字方塊 7"/>
          <p:cNvSpPr txBox="1"/>
          <p:nvPr/>
        </p:nvSpPr>
        <p:spPr>
          <a:xfrm>
            <a:off x="498388" y="5296930"/>
            <a:ext cx="2240692" cy="646331"/>
          </a:xfrm>
          <a:prstGeom prst="rect">
            <a:avLst/>
          </a:prstGeom>
          <a:noFill/>
        </p:spPr>
        <p:txBody>
          <a:bodyPr wrap="square" rtlCol="0">
            <a:spAutoFit/>
          </a:bodyPr>
          <a:lstStyle/>
          <a:p>
            <a:r>
              <a:rPr lang="en-US" altLang="zh-TW" dirty="0" err="1" smtClean="0"/>
              <a:t>OpenStack</a:t>
            </a:r>
            <a:r>
              <a:rPr lang="en-US" altLang="zh-TW" dirty="0" smtClean="0"/>
              <a:t> Controller</a:t>
            </a:r>
            <a:endParaRPr lang="zh-TW" altLang="en-US" dirty="0"/>
          </a:p>
        </p:txBody>
      </p:sp>
      <p:sp>
        <p:nvSpPr>
          <p:cNvPr id="9" name="文字方塊 8"/>
          <p:cNvSpPr txBox="1"/>
          <p:nvPr/>
        </p:nvSpPr>
        <p:spPr>
          <a:xfrm>
            <a:off x="3869548" y="5296930"/>
            <a:ext cx="1569660" cy="369332"/>
          </a:xfrm>
          <a:prstGeom prst="rect">
            <a:avLst/>
          </a:prstGeom>
          <a:noFill/>
        </p:spPr>
        <p:txBody>
          <a:bodyPr wrap="none" rtlCol="0">
            <a:spAutoFit/>
          </a:bodyPr>
          <a:lstStyle/>
          <a:p>
            <a:r>
              <a:rPr lang="en-US" altLang="zh-TW" dirty="0" smtClean="0"/>
              <a:t>Running VMs</a:t>
            </a:r>
            <a:endParaRPr lang="zh-TW" altLang="en-US" dirty="0"/>
          </a:p>
        </p:txBody>
      </p:sp>
      <p:sp>
        <p:nvSpPr>
          <p:cNvPr id="10" name="文字方塊 9"/>
          <p:cNvSpPr txBox="1"/>
          <p:nvPr/>
        </p:nvSpPr>
        <p:spPr>
          <a:xfrm>
            <a:off x="6569676" y="5296930"/>
            <a:ext cx="1985319" cy="1200329"/>
          </a:xfrm>
          <a:prstGeom prst="rect">
            <a:avLst/>
          </a:prstGeom>
          <a:noFill/>
        </p:spPr>
        <p:txBody>
          <a:bodyPr wrap="square" rtlCol="0">
            <a:spAutoFit/>
          </a:bodyPr>
          <a:lstStyle/>
          <a:p>
            <a:r>
              <a:rPr lang="en-US" altLang="zh-TW" dirty="0" err="1" smtClean="0"/>
              <a:t>vRouter</a:t>
            </a:r>
            <a:r>
              <a:rPr lang="en-US" altLang="zh-TW" dirty="0" smtClean="0"/>
              <a:t> to connect VMs in different virtual subnets</a:t>
            </a:r>
            <a:endParaRPr lang="zh-TW" altLang="en-US" dirty="0"/>
          </a:p>
        </p:txBody>
      </p:sp>
    </p:spTree>
    <p:extLst>
      <p:ext uri="{BB962C8B-B14F-4D97-AF65-F5344CB8AC3E}">
        <p14:creationId xmlns:p14="http://schemas.microsoft.com/office/powerpoint/2010/main" val="594059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2.22222E-6 -0.00116 L 0.13055 1.48148E-6 " pathEditMode="relative" rAng="0" ptsTypes="AA">
                                      <p:cBhvr>
                                        <p:cTn id="6" dur="2000" fill="hold"/>
                                        <p:tgtEl>
                                          <p:spTgt spid="4"/>
                                        </p:tgtEl>
                                        <p:attrNameLst>
                                          <p:attrName>ppt_x</p:attrName>
                                          <p:attrName>ppt_y</p:attrName>
                                        </p:attrNameLst>
                                      </p:cBhvr>
                                      <p:rCtr x="6528" y="4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Deployment Plan: Software</a:t>
            </a:r>
            <a:endParaRPr lang="zh-TW" altLang="en-US" dirty="0"/>
          </a:p>
        </p:txBody>
      </p:sp>
      <p:pic>
        <p:nvPicPr>
          <p:cNvPr id="108" name="圖片 107"/>
          <p:cNvPicPr>
            <a:picLocks noChangeAspect="1"/>
          </p:cNvPicPr>
          <p:nvPr/>
        </p:nvPicPr>
        <p:blipFill rotWithShape="1">
          <a:blip r:embed="rId3"/>
          <a:srcRect l="6660" t="10879" r="10229" b="12403"/>
          <a:stretch/>
        </p:blipFill>
        <p:spPr>
          <a:xfrm>
            <a:off x="4070634" y="3589855"/>
            <a:ext cx="974360" cy="749509"/>
          </a:xfrm>
          <a:prstGeom prst="rect">
            <a:avLst/>
          </a:prstGeom>
        </p:spPr>
      </p:pic>
      <p:pic>
        <p:nvPicPr>
          <p:cNvPr id="109" name="圖片 108"/>
          <p:cNvPicPr>
            <a:picLocks noChangeAspect="1"/>
          </p:cNvPicPr>
          <p:nvPr/>
        </p:nvPicPr>
        <p:blipFill rotWithShape="1">
          <a:blip r:embed="rId3"/>
          <a:srcRect l="6660" t="10879" r="10229" b="12403"/>
          <a:stretch/>
        </p:blipFill>
        <p:spPr>
          <a:xfrm>
            <a:off x="4884123" y="2499812"/>
            <a:ext cx="596972" cy="459210"/>
          </a:xfrm>
          <a:prstGeom prst="rect">
            <a:avLst/>
          </a:prstGeom>
        </p:spPr>
      </p:pic>
      <p:cxnSp>
        <p:nvCxnSpPr>
          <p:cNvPr id="121" name="直線接點 120"/>
          <p:cNvCxnSpPr>
            <a:stCxn id="113" idx="1"/>
          </p:cNvCxnSpPr>
          <p:nvPr/>
        </p:nvCxnSpPr>
        <p:spPr bwMode="auto">
          <a:xfrm flipH="1" flipV="1">
            <a:off x="5008640" y="4198471"/>
            <a:ext cx="1811297" cy="249700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3" name="直線接點 122"/>
          <p:cNvCxnSpPr>
            <a:stCxn id="93" idx="1"/>
            <a:endCxn id="108" idx="3"/>
          </p:cNvCxnSpPr>
          <p:nvPr/>
        </p:nvCxnSpPr>
        <p:spPr bwMode="auto">
          <a:xfrm flipH="1" flipV="1">
            <a:off x="5044994" y="3964610"/>
            <a:ext cx="1796852" cy="318117"/>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7" name="直線接點 126"/>
          <p:cNvCxnSpPr>
            <a:endCxn id="81" idx="1"/>
          </p:cNvCxnSpPr>
          <p:nvPr/>
        </p:nvCxnSpPr>
        <p:spPr bwMode="auto">
          <a:xfrm flipV="1">
            <a:off x="5044994" y="2705956"/>
            <a:ext cx="1796853" cy="1097731"/>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9" name="直線接點 128"/>
          <p:cNvCxnSpPr>
            <a:endCxn id="109" idx="1"/>
          </p:cNvCxnSpPr>
          <p:nvPr/>
        </p:nvCxnSpPr>
        <p:spPr bwMode="auto">
          <a:xfrm>
            <a:off x="2484880" y="2230259"/>
            <a:ext cx="2399243" cy="499158"/>
          </a:xfrm>
          <a:prstGeom prst="line">
            <a:avLst/>
          </a:prstGeom>
          <a:solidFill>
            <a:schemeClr val="accent1"/>
          </a:solidFill>
          <a:ln w="9525" cap="flat" cmpd="sng" algn="ctr">
            <a:solidFill>
              <a:schemeClr val="tx1"/>
            </a:solidFill>
            <a:prstDash val="dashDot"/>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0" name="直線接點 129"/>
          <p:cNvCxnSpPr/>
          <p:nvPr/>
        </p:nvCxnSpPr>
        <p:spPr bwMode="auto">
          <a:xfrm flipV="1">
            <a:off x="2010178" y="2850295"/>
            <a:ext cx="2873945" cy="1112187"/>
          </a:xfrm>
          <a:prstGeom prst="line">
            <a:avLst/>
          </a:prstGeom>
          <a:solidFill>
            <a:schemeClr val="accent1"/>
          </a:solidFill>
          <a:ln w="9525" cap="flat" cmpd="sng" algn="ctr">
            <a:solidFill>
              <a:schemeClr val="tx1"/>
            </a:solidFill>
            <a:prstDash val="dashDot"/>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9" name="直線接點 138"/>
          <p:cNvCxnSpPr>
            <a:endCxn id="87" idx="1"/>
          </p:cNvCxnSpPr>
          <p:nvPr/>
        </p:nvCxnSpPr>
        <p:spPr bwMode="auto">
          <a:xfrm>
            <a:off x="5436252" y="2900285"/>
            <a:ext cx="1405594" cy="641225"/>
          </a:xfrm>
          <a:prstGeom prst="line">
            <a:avLst/>
          </a:prstGeom>
          <a:solidFill>
            <a:schemeClr val="accent1"/>
          </a:solidFill>
          <a:ln w="9525" cap="flat" cmpd="sng" algn="ctr">
            <a:solidFill>
              <a:schemeClr val="tx1"/>
            </a:solidFill>
            <a:prstDash val="dashDot"/>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3" name="直線接點 142"/>
          <p:cNvCxnSpPr>
            <a:stCxn id="109" idx="3"/>
            <a:endCxn id="128" idx="1"/>
          </p:cNvCxnSpPr>
          <p:nvPr/>
        </p:nvCxnSpPr>
        <p:spPr bwMode="auto">
          <a:xfrm flipV="1">
            <a:off x="5481095" y="1964739"/>
            <a:ext cx="1360752" cy="764678"/>
          </a:xfrm>
          <a:prstGeom prst="line">
            <a:avLst/>
          </a:prstGeom>
          <a:solidFill>
            <a:schemeClr val="accent1"/>
          </a:solidFill>
          <a:ln w="9525" cap="flat" cmpd="sng" algn="ctr">
            <a:solidFill>
              <a:schemeClr val="tx1"/>
            </a:solidFill>
            <a:prstDash val="dashDot"/>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1" name="文字方塊 110"/>
          <p:cNvSpPr txBox="1"/>
          <p:nvPr/>
        </p:nvSpPr>
        <p:spPr>
          <a:xfrm>
            <a:off x="4199207" y="4402481"/>
            <a:ext cx="582211" cy="253916"/>
          </a:xfrm>
          <a:prstGeom prst="rect">
            <a:avLst/>
          </a:prstGeom>
          <a:solidFill>
            <a:schemeClr val="bg1"/>
          </a:solidFill>
        </p:spPr>
        <p:txBody>
          <a:bodyPr wrap="none" rtlCol="0">
            <a:spAutoFit/>
          </a:bodyPr>
          <a:lstStyle/>
          <a:p>
            <a:r>
              <a:rPr lang="en-US" altLang="zh-TW" sz="1050" dirty="0">
                <a:solidFill>
                  <a:srgbClr val="000000"/>
                </a:solidFill>
              </a:rPr>
              <a:t>Switch</a:t>
            </a:r>
            <a:endParaRPr lang="zh-TW" altLang="en-US" sz="1050" dirty="0">
              <a:solidFill>
                <a:srgbClr val="000000"/>
              </a:solidFill>
            </a:endParaRPr>
          </a:p>
        </p:txBody>
      </p:sp>
      <p:sp>
        <p:nvSpPr>
          <p:cNvPr id="150" name="文字方塊 149"/>
          <p:cNvSpPr txBox="1"/>
          <p:nvPr/>
        </p:nvSpPr>
        <p:spPr>
          <a:xfrm>
            <a:off x="4884123" y="3002786"/>
            <a:ext cx="582211" cy="253916"/>
          </a:xfrm>
          <a:prstGeom prst="rect">
            <a:avLst/>
          </a:prstGeom>
          <a:solidFill>
            <a:schemeClr val="bg1"/>
          </a:solidFill>
        </p:spPr>
        <p:txBody>
          <a:bodyPr wrap="none" rtlCol="0">
            <a:spAutoFit/>
          </a:bodyPr>
          <a:lstStyle/>
          <a:p>
            <a:r>
              <a:rPr lang="en-US" altLang="zh-TW" sz="1050" dirty="0">
                <a:solidFill>
                  <a:srgbClr val="000000"/>
                </a:solidFill>
              </a:rPr>
              <a:t>Switch</a:t>
            </a:r>
            <a:endParaRPr lang="zh-TW" altLang="en-US" sz="1050" dirty="0">
              <a:solidFill>
                <a:srgbClr val="000000"/>
              </a:solidFill>
            </a:endParaRPr>
          </a:p>
        </p:txBody>
      </p:sp>
      <p:sp>
        <p:nvSpPr>
          <p:cNvPr id="3" name="文字方塊 2"/>
          <p:cNvSpPr txBox="1"/>
          <p:nvPr/>
        </p:nvSpPr>
        <p:spPr>
          <a:xfrm>
            <a:off x="3000724" y="2127035"/>
            <a:ext cx="1249060" cy="307777"/>
          </a:xfrm>
          <a:prstGeom prst="rect">
            <a:avLst/>
          </a:prstGeom>
          <a:noFill/>
        </p:spPr>
        <p:txBody>
          <a:bodyPr wrap="none" rtlCol="0">
            <a:spAutoFit/>
          </a:bodyPr>
          <a:lstStyle/>
          <a:p>
            <a:r>
              <a:rPr lang="en-US" altLang="zh-TW" sz="1400" dirty="0">
                <a:solidFill>
                  <a:srgbClr val="000000"/>
                </a:solidFill>
              </a:rPr>
              <a:t>Control plane</a:t>
            </a:r>
            <a:endParaRPr lang="zh-TW" altLang="en-US" dirty="0">
              <a:solidFill>
                <a:srgbClr val="000000"/>
              </a:solidFill>
            </a:endParaRPr>
          </a:p>
        </p:txBody>
      </p:sp>
      <p:sp>
        <p:nvSpPr>
          <p:cNvPr id="94" name="文字方塊 93"/>
          <p:cNvSpPr txBox="1"/>
          <p:nvPr/>
        </p:nvSpPr>
        <p:spPr>
          <a:xfrm>
            <a:off x="4453059" y="4822885"/>
            <a:ext cx="1050288" cy="307777"/>
          </a:xfrm>
          <a:prstGeom prst="rect">
            <a:avLst/>
          </a:prstGeom>
          <a:noFill/>
        </p:spPr>
        <p:txBody>
          <a:bodyPr wrap="none" rtlCol="0">
            <a:spAutoFit/>
          </a:bodyPr>
          <a:lstStyle/>
          <a:p>
            <a:r>
              <a:rPr lang="en-US" altLang="zh-TW" sz="1400" dirty="0">
                <a:solidFill>
                  <a:srgbClr val="000000"/>
                </a:solidFill>
              </a:rPr>
              <a:t>Data plane</a:t>
            </a:r>
            <a:endParaRPr lang="zh-TW" altLang="en-US" dirty="0">
              <a:solidFill>
                <a:srgbClr val="000000"/>
              </a:solidFill>
            </a:endParaRPr>
          </a:p>
        </p:txBody>
      </p:sp>
      <p:grpSp>
        <p:nvGrpSpPr>
          <p:cNvPr id="5" name="群組 4"/>
          <p:cNvGrpSpPr/>
          <p:nvPr/>
        </p:nvGrpSpPr>
        <p:grpSpPr>
          <a:xfrm>
            <a:off x="550601" y="1523316"/>
            <a:ext cx="1929714" cy="1306198"/>
            <a:chOff x="543689" y="1175705"/>
            <a:chExt cx="1929714" cy="1306198"/>
          </a:xfrm>
        </p:grpSpPr>
        <p:sp>
          <p:nvSpPr>
            <p:cNvPr id="4" name="矩形 3"/>
            <p:cNvSpPr/>
            <p:nvPr/>
          </p:nvSpPr>
          <p:spPr bwMode="auto">
            <a:xfrm>
              <a:off x="543689" y="1733814"/>
              <a:ext cx="1929713" cy="344189"/>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r>
                <a:rPr kumimoji="1" lang="en-US" altLang="zh-TW" sz="1400" dirty="0" smtClean="0">
                  <a:solidFill>
                    <a:srgbClr val="000000"/>
                  </a:solidFill>
                  <a:ea typeface="新細明體" panose="02020500000000000000" pitchFamily="18" charset="-120"/>
                </a:rPr>
                <a:t>Controller node</a:t>
              </a:r>
              <a:endParaRPr kumimoji="1" lang="zh-TW" altLang="en-US" sz="1400" dirty="0">
                <a:solidFill>
                  <a:srgbClr val="000000"/>
                </a:solidFill>
                <a:ea typeface="新細明體" panose="02020500000000000000" pitchFamily="18" charset="-120"/>
              </a:endParaRPr>
            </a:p>
          </p:txBody>
        </p:sp>
        <p:sp>
          <p:nvSpPr>
            <p:cNvPr id="15" name="圓角矩形 14"/>
            <p:cNvSpPr/>
            <p:nvPr/>
          </p:nvSpPr>
          <p:spPr bwMode="auto">
            <a:xfrm>
              <a:off x="543689" y="1175705"/>
              <a:ext cx="914400" cy="477794"/>
            </a:xfrm>
            <a:prstGeom prst="roundRect">
              <a:avLst/>
            </a:prstGeom>
            <a:solidFill>
              <a:srgbClr val="92D050"/>
            </a:solidFill>
            <a:ln>
              <a:headEnd type="none" w="med" len="med"/>
              <a:tailEnd type="none" w="med" len="med"/>
            </a:ln>
            <a:extLst/>
          </p:spPr>
          <p:style>
            <a:lnRef idx="1">
              <a:schemeClr val="accent6"/>
            </a:lnRef>
            <a:fillRef idx="2">
              <a:schemeClr val="accent6"/>
            </a:fillRef>
            <a:effectRef idx="1">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r>
                <a:rPr kumimoji="1" lang="en-US" altLang="zh-TW" sz="1000" dirty="0" err="1">
                  <a:solidFill>
                    <a:srgbClr val="000000"/>
                  </a:solidFill>
                  <a:ea typeface="新細明體" panose="02020500000000000000" pitchFamily="18" charset="-120"/>
                </a:rPr>
                <a:t>OpenStack</a:t>
              </a:r>
              <a:r>
                <a:rPr kumimoji="1" lang="en-US" altLang="zh-TW" sz="1000" dirty="0">
                  <a:solidFill>
                    <a:srgbClr val="000000"/>
                  </a:solidFill>
                  <a:ea typeface="新細明體" panose="02020500000000000000" pitchFamily="18" charset="-120"/>
                </a:rPr>
                <a:t> Controller</a:t>
              </a:r>
              <a:endParaRPr kumimoji="1" lang="zh-TW" altLang="en-US" sz="1000" dirty="0">
                <a:solidFill>
                  <a:srgbClr val="000000"/>
                </a:solidFill>
                <a:ea typeface="新細明體" panose="02020500000000000000" pitchFamily="18" charset="-120"/>
              </a:endParaRPr>
            </a:p>
          </p:txBody>
        </p:sp>
        <p:sp>
          <p:nvSpPr>
            <p:cNvPr id="16" name="圓角矩形 15"/>
            <p:cNvSpPr/>
            <p:nvPr/>
          </p:nvSpPr>
          <p:spPr bwMode="auto">
            <a:xfrm>
              <a:off x="1559003" y="1175705"/>
              <a:ext cx="914400" cy="477794"/>
            </a:xfrm>
            <a:prstGeom prst="roundRect">
              <a:avLst/>
            </a:prstGeom>
            <a:solidFill>
              <a:srgbClr val="92D050"/>
            </a:solidFill>
            <a:ln>
              <a:headEnd type="none" w="med" len="med"/>
              <a:tailEnd type="none" w="med" len="med"/>
            </a:ln>
            <a:extLst/>
          </p:spPr>
          <p:style>
            <a:lnRef idx="1">
              <a:schemeClr val="accent6"/>
            </a:lnRef>
            <a:fillRef idx="2">
              <a:schemeClr val="accent6"/>
            </a:fillRef>
            <a:effectRef idx="1">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r>
                <a:rPr kumimoji="1" lang="en-US" altLang="zh-TW" sz="800" dirty="0" err="1">
                  <a:solidFill>
                    <a:srgbClr val="000000"/>
                  </a:solidFill>
                  <a:ea typeface="新細明體" panose="02020500000000000000" pitchFamily="18" charset="-120"/>
                </a:rPr>
                <a:t>OpenDaylight</a:t>
              </a:r>
              <a:endParaRPr kumimoji="1" lang="zh-TW" altLang="en-US" sz="800" dirty="0">
                <a:solidFill>
                  <a:srgbClr val="000000"/>
                </a:solidFill>
                <a:ea typeface="新細明體" panose="02020500000000000000" pitchFamily="18" charset="-120"/>
              </a:endParaRPr>
            </a:p>
          </p:txBody>
        </p:sp>
        <p:sp>
          <p:nvSpPr>
            <p:cNvPr id="74" name="矩形 73"/>
            <p:cNvSpPr/>
            <p:nvPr/>
          </p:nvSpPr>
          <p:spPr bwMode="auto">
            <a:xfrm>
              <a:off x="543689" y="2156845"/>
              <a:ext cx="1929713" cy="325058"/>
            </a:xfrm>
            <a:prstGeom prst="rect">
              <a:avLst/>
            </a:prstGeom>
            <a:ln>
              <a:headEnd type="none" w="med" len="med"/>
              <a:tailEnd type="none" w="med" len="med"/>
            </a:ln>
            <a:extLst/>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r>
                <a:rPr kumimoji="1" lang="en-US" altLang="zh-TW" sz="1400" dirty="0">
                  <a:solidFill>
                    <a:srgbClr val="000000"/>
                  </a:solidFill>
                  <a:ea typeface="新細明體" panose="02020500000000000000" pitchFamily="18" charset="-120"/>
                </a:rPr>
                <a:t>Host </a:t>
              </a:r>
              <a:r>
                <a:rPr kumimoji="1" lang="en-US" altLang="zh-TW" sz="1400" dirty="0" smtClean="0">
                  <a:solidFill>
                    <a:srgbClr val="000000"/>
                  </a:solidFill>
                  <a:ea typeface="新細明體" panose="02020500000000000000" pitchFamily="18" charset="-120"/>
                </a:rPr>
                <a:t>1</a:t>
              </a:r>
              <a:endParaRPr kumimoji="1" lang="zh-TW" altLang="en-US" sz="1400" dirty="0">
                <a:solidFill>
                  <a:srgbClr val="000000"/>
                </a:solidFill>
                <a:ea typeface="新細明體" panose="02020500000000000000" pitchFamily="18" charset="-120"/>
              </a:endParaRPr>
            </a:p>
          </p:txBody>
        </p:sp>
      </p:grpSp>
      <p:grpSp>
        <p:nvGrpSpPr>
          <p:cNvPr id="76" name="群組 75"/>
          <p:cNvGrpSpPr/>
          <p:nvPr/>
        </p:nvGrpSpPr>
        <p:grpSpPr>
          <a:xfrm>
            <a:off x="545074" y="3235314"/>
            <a:ext cx="1929714" cy="1306198"/>
            <a:chOff x="543689" y="1175705"/>
            <a:chExt cx="1929714" cy="1306198"/>
          </a:xfrm>
        </p:grpSpPr>
        <p:sp>
          <p:nvSpPr>
            <p:cNvPr id="77" name="矩形 76"/>
            <p:cNvSpPr/>
            <p:nvPr/>
          </p:nvSpPr>
          <p:spPr bwMode="auto">
            <a:xfrm>
              <a:off x="543689" y="1733814"/>
              <a:ext cx="1929713" cy="344189"/>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r>
                <a:rPr kumimoji="1" lang="en-US" altLang="zh-TW" sz="1400" dirty="0" smtClean="0">
                  <a:solidFill>
                    <a:srgbClr val="000000"/>
                  </a:solidFill>
                  <a:ea typeface="新細明體" panose="02020500000000000000" pitchFamily="18" charset="-120"/>
                </a:rPr>
                <a:t>Controller node</a:t>
              </a:r>
              <a:endParaRPr kumimoji="1" lang="zh-TW" altLang="en-US" sz="1400" dirty="0">
                <a:solidFill>
                  <a:srgbClr val="000000"/>
                </a:solidFill>
                <a:ea typeface="新細明體" panose="02020500000000000000" pitchFamily="18" charset="-120"/>
              </a:endParaRPr>
            </a:p>
          </p:txBody>
        </p:sp>
        <p:sp>
          <p:nvSpPr>
            <p:cNvPr id="78" name="圓角矩形 77"/>
            <p:cNvSpPr/>
            <p:nvPr/>
          </p:nvSpPr>
          <p:spPr bwMode="auto">
            <a:xfrm>
              <a:off x="543689" y="1175705"/>
              <a:ext cx="914400" cy="477794"/>
            </a:xfrm>
            <a:prstGeom prst="roundRect">
              <a:avLst/>
            </a:prstGeom>
            <a:solidFill>
              <a:srgbClr val="92D050"/>
            </a:solidFill>
            <a:ln>
              <a:headEnd type="none" w="med" len="med"/>
              <a:tailEnd type="none" w="med" len="med"/>
            </a:ln>
            <a:extLst/>
          </p:spPr>
          <p:style>
            <a:lnRef idx="1">
              <a:schemeClr val="accent6"/>
            </a:lnRef>
            <a:fillRef idx="2">
              <a:schemeClr val="accent6"/>
            </a:fillRef>
            <a:effectRef idx="1">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r>
                <a:rPr kumimoji="1" lang="en-US" altLang="zh-TW" sz="1000" dirty="0" err="1">
                  <a:solidFill>
                    <a:srgbClr val="000000"/>
                  </a:solidFill>
                  <a:ea typeface="新細明體" panose="02020500000000000000" pitchFamily="18" charset="-120"/>
                </a:rPr>
                <a:t>OpenStack</a:t>
              </a:r>
              <a:r>
                <a:rPr kumimoji="1" lang="en-US" altLang="zh-TW" sz="1000" dirty="0">
                  <a:solidFill>
                    <a:srgbClr val="000000"/>
                  </a:solidFill>
                  <a:ea typeface="新細明體" panose="02020500000000000000" pitchFamily="18" charset="-120"/>
                </a:rPr>
                <a:t> Controller</a:t>
              </a:r>
              <a:endParaRPr kumimoji="1" lang="zh-TW" altLang="en-US" sz="1000" dirty="0">
                <a:solidFill>
                  <a:srgbClr val="000000"/>
                </a:solidFill>
                <a:ea typeface="新細明體" panose="02020500000000000000" pitchFamily="18" charset="-120"/>
              </a:endParaRPr>
            </a:p>
          </p:txBody>
        </p:sp>
        <p:sp>
          <p:nvSpPr>
            <p:cNvPr id="79" name="圓角矩形 78"/>
            <p:cNvSpPr/>
            <p:nvPr/>
          </p:nvSpPr>
          <p:spPr bwMode="auto">
            <a:xfrm>
              <a:off x="1559003" y="1175705"/>
              <a:ext cx="914400" cy="477794"/>
            </a:xfrm>
            <a:prstGeom prst="roundRect">
              <a:avLst/>
            </a:prstGeom>
            <a:solidFill>
              <a:srgbClr val="92D050"/>
            </a:solidFill>
            <a:ln>
              <a:headEnd type="none" w="med" len="med"/>
              <a:tailEnd type="none" w="med" len="med"/>
            </a:ln>
            <a:extLst/>
          </p:spPr>
          <p:style>
            <a:lnRef idx="1">
              <a:schemeClr val="accent6"/>
            </a:lnRef>
            <a:fillRef idx="2">
              <a:schemeClr val="accent6"/>
            </a:fillRef>
            <a:effectRef idx="1">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r>
                <a:rPr kumimoji="1" lang="en-US" altLang="zh-TW" sz="800" dirty="0" err="1">
                  <a:solidFill>
                    <a:srgbClr val="000000"/>
                  </a:solidFill>
                  <a:ea typeface="新細明體" panose="02020500000000000000" pitchFamily="18" charset="-120"/>
                </a:rPr>
                <a:t>OpenDaylight</a:t>
              </a:r>
              <a:endParaRPr kumimoji="1" lang="zh-TW" altLang="en-US" sz="800" dirty="0">
                <a:solidFill>
                  <a:srgbClr val="000000"/>
                </a:solidFill>
                <a:ea typeface="新細明體" panose="02020500000000000000" pitchFamily="18" charset="-120"/>
              </a:endParaRPr>
            </a:p>
          </p:txBody>
        </p:sp>
        <p:sp>
          <p:nvSpPr>
            <p:cNvPr id="80" name="矩形 79"/>
            <p:cNvSpPr/>
            <p:nvPr/>
          </p:nvSpPr>
          <p:spPr bwMode="auto">
            <a:xfrm>
              <a:off x="543689" y="2156845"/>
              <a:ext cx="1929713" cy="325058"/>
            </a:xfrm>
            <a:prstGeom prst="rect">
              <a:avLst/>
            </a:prstGeom>
            <a:ln>
              <a:headEnd type="none" w="med" len="med"/>
              <a:tailEnd type="none" w="med" len="med"/>
            </a:ln>
            <a:extLst/>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r>
                <a:rPr kumimoji="1" lang="en-US" altLang="zh-TW" sz="1400" dirty="0">
                  <a:solidFill>
                    <a:srgbClr val="000000"/>
                  </a:solidFill>
                  <a:ea typeface="新細明體" panose="02020500000000000000" pitchFamily="18" charset="-120"/>
                </a:rPr>
                <a:t>Host 2</a:t>
              </a:r>
              <a:endParaRPr kumimoji="1" lang="zh-TW" altLang="en-US" sz="1400" dirty="0">
                <a:solidFill>
                  <a:srgbClr val="000000"/>
                </a:solidFill>
                <a:ea typeface="新細明體" panose="02020500000000000000" pitchFamily="18" charset="-120"/>
              </a:endParaRPr>
            </a:p>
          </p:txBody>
        </p:sp>
      </p:grpSp>
      <p:grpSp>
        <p:nvGrpSpPr>
          <p:cNvPr id="7" name="群組 6"/>
          <p:cNvGrpSpPr/>
          <p:nvPr/>
        </p:nvGrpSpPr>
        <p:grpSpPr>
          <a:xfrm>
            <a:off x="6841847" y="1431527"/>
            <a:ext cx="1816489" cy="1436958"/>
            <a:chOff x="1592483" y="4708300"/>
            <a:chExt cx="1816489" cy="1436958"/>
          </a:xfrm>
        </p:grpSpPr>
        <p:sp>
          <p:nvSpPr>
            <p:cNvPr id="126" name="矩形 125"/>
            <p:cNvSpPr/>
            <p:nvPr/>
          </p:nvSpPr>
          <p:spPr bwMode="auto">
            <a:xfrm>
              <a:off x="2213649" y="5488125"/>
              <a:ext cx="565763" cy="286599"/>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r>
                <a:rPr kumimoji="1" lang="en-US" altLang="zh-TW" sz="700" dirty="0" smtClean="0">
                  <a:solidFill>
                    <a:srgbClr val="000000"/>
                  </a:solidFill>
                  <a:ea typeface="新細明體" panose="02020500000000000000" pitchFamily="18" charset="-120"/>
                </a:rPr>
                <a:t>Compute node</a:t>
              </a:r>
              <a:endParaRPr kumimoji="1" lang="zh-TW" altLang="en-US" sz="700" dirty="0">
                <a:solidFill>
                  <a:srgbClr val="000000"/>
                </a:solidFill>
                <a:ea typeface="新細明體" panose="02020500000000000000" pitchFamily="18" charset="-120"/>
              </a:endParaRPr>
            </a:p>
          </p:txBody>
        </p:sp>
        <p:sp>
          <p:nvSpPr>
            <p:cNvPr id="128" name="圓角矩形 127"/>
            <p:cNvSpPr/>
            <p:nvPr/>
          </p:nvSpPr>
          <p:spPr bwMode="auto">
            <a:xfrm>
              <a:off x="1592483" y="4708300"/>
              <a:ext cx="587590" cy="1066423"/>
            </a:xfrm>
            <a:prstGeom prst="roundRect">
              <a:avLst/>
            </a:prstGeom>
            <a:solidFill>
              <a:srgbClr val="92D050"/>
            </a:solidFill>
            <a:ln>
              <a:headEnd type="none" w="med" len="med"/>
              <a:tailEnd type="none" w="med" len="med"/>
            </a:ln>
            <a:extLst/>
          </p:spPr>
          <p:style>
            <a:lnRef idx="1">
              <a:schemeClr val="accent6"/>
            </a:lnRef>
            <a:fillRef idx="2">
              <a:schemeClr val="accent6"/>
            </a:fillRef>
            <a:effectRef idx="1">
              <a:schemeClr val="accent6"/>
            </a:effectRef>
            <a:fontRef idx="minor">
              <a:schemeClr val="dk1"/>
            </a:fontRef>
          </p:style>
          <p:txBody>
            <a:bodyPr vert="vert270" wrap="square" lIns="91440" tIns="45720" rIns="91440" bIns="45720" numCol="1" rtlCol="0" anchor="t" anchorCtr="0" compatLnSpc="1">
              <a:prstTxWarp prst="textNoShape">
                <a:avLst/>
              </a:prstTxWarp>
            </a:bodyPr>
            <a:lstStyle/>
            <a:p>
              <a:pPr algn="ctr" fontAlgn="base">
                <a:spcBef>
                  <a:spcPct val="0"/>
                </a:spcBef>
                <a:spcAft>
                  <a:spcPct val="0"/>
                </a:spcAft>
              </a:pPr>
              <a:endParaRPr kumimoji="1" lang="en-US" altLang="zh-TW" sz="700" dirty="0">
                <a:solidFill>
                  <a:srgbClr val="000000"/>
                </a:solidFill>
                <a:ea typeface="新細明體" panose="02020500000000000000" pitchFamily="18" charset="-120"/>
              </a:endParaRPr>
            </a:p>
            <a:p>
              <a:pPr algn="ctr" fontAlgn="base">
                <a:spcBef>
                  <a:spcPct val="0"/>
                </a:spcBef>
                <a:spcAft>
                  <a:spcPct val="0"/>
                </a:spcAft>
              </a:pPr>
              <a:r>
                <a:rPr kumimoji="1" lang="en-US" altLang="zh-TW" sz="900" dirty="0" err="1" smtClean="0">
                  <a:solidFill>
                    <a:srgbClr val="000000"/>
                  </a:solidFill>
                  <a:ea typeface="新細明體" panose="02020500000000000000" pitchFamily="18" charset="-120"/>
                </a:rPr>
                <a:t>OpenStack</a:t>
              </a:r>
              <a:r>
                <a:rPr kumimoji="1" lang="en-US" altLang="zh-TW" sz="900" dirty="0" smtClean="0">
                  <a:solidFill>
                    <a:srgbClr val="000000"/>
                  </a:solidFill>
                  <a:ea typeface="新細明體" panose="02020500000000000000" pitchFamily="18" charset="-120"/>
                </a:rPr>
                <a:t> </a:t>
              </a:r>
              <a:r>
                <a:rPr kumimoji="1" lang="en-US" altLang="zh-TW" sz="900" dirty="0">
                  <a:solidFill>
                    <a:srgbClr val="000000"/>
                  </a:solidFill>
                  <a:ea typeface="新細明體" panose="02020500000000000000" pitchFamily="18" charset="-120"/>
                </a:rPr>
                <a:t>Agent</a:t>
              </a:r>
              <a:endParaRPr kumimoji="1" lang="zh-TW" altLang="en-US" sz="900" dirty="0">
                <a:solidFill>
                  <a:srgbClr val="000000"/>
                </a:solidFill>
                <a:ea typeface="新細明體" panose="02020500000000000000" pitchFamily="18" charset="-120"/>
              </a:endParaRPr>
            </a:p>
          </p:txBody>
        </p:sp>
        <p:sp>
          <p:nvSpPr>
            <p:cNvPr id="131" name="圓角矩形 130"/>
            <p:cNvSpPr/>
            <p:nvPr/>
          </p:nvSpPr>
          <p:spPr bwMode="auto">
            <a:xfrm>
              <a:off x="2222043" y="4723433"/>
              <a:ext cx="557370" cy="255840"/>
            </a:xfrm>
            <a:prstGeom prst="roundRect">
              <a:avLst/>
            </a:prstGeom>
            <a:ln>
              <a:headEnd type="none" w="med" len="med"/>
              <a:tailEnd type="none" w="med" len="med"/>
            </a:ln>
            <a:extLst/>
          </p:spPr>
          <p:style>
            <a:lnRef idx="1">
              <a:schemeClr val="accent6"/>
            </a:lnRef>
            <a:fillRef idx="2">
              <a:schemeClr val="accent6"/>
            </a:fillRef>
            <a:effectRef idx="1">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r>
                <a:rPr kumimoji="1" lang="en-US" altLang="zh-TW" sz="1000" dirty="0">
                  <a:solidFill>
                    <a:srgbClr val="000000"/>
                  </a:solidFill>
                  <a:ea typeface="新細明體" panose="02020500000000000000" pitchFamily="18" charset="-120"/>
                </a:rPr>
                <a:t>VM</a:t>
              </a:r>
              <a:endParaRPr kumimoji="1" lang="zh-TW" altLang="en-US" sz="1000" dirty="0">
                <a:solidFill>
                  <a:srgbClr val="000000"/>
                </a:solidFill>
                <a:ea typeface="新細明體" panose="02020500000000000000" pitchFamily="18" charset="-120"/>
              </a:endParaRPr>
            </a:p>
          </p:txBody>
        </p:sp>
        <p:sp>
          <p:nvSpPr>
            <p:cNvPr id="133" name="圓角矩形 132"/>
            <p:cNvSpPr/>
            <p:nvPr/>
          </p:nvSpPr>
          <p:spPr bwMode="auto">
            <a:xfrm>
              <a:off x="2213649" y="5229370"/>
              <a:ext cx="557370" cy="214818"/>
            </a:xfrm>
            <a:prstGeom prst="roundRect">
              <a:avLst/>
            </a:prstGeom>
            <a:ln>
              <a:headEnd type="none" w="med" len="med"/>
              <a:tailEnd type="none" w="med" len="med"/>
            </a:ln>
            <a:extLst/>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r>
                <a:rPr kumimoji="1" lang="en-US" altLang="zh-TW" sz="1000" dirty="0">
                  <a:solidFill>
                    <a:srgbClr val="FF0000"/>
                  </a:solidFill>
                  <a:ea typeface="新細明體" panose="02020500000000000000" pitchFamily="18" charset="-120"/>
                </a:rPr>
                <a:t>DPDK</a:t>
              </a:r>
              <a:endParaRPr kumimoji="1" lang="zh-TW" altLang="en-US" sz="500" dirty="0">
                <a:solidFill>
                  <a:srgbClr val="FF0000"/>
                </a:solidFill>
                <a:ea typeface="新細明體" panose="02020500000000000000" pitchFamily="18" charset="-120"/>
              </a:endParaRPr>
            </a:p>
          </p:txBody>
        </p:sp>
        <p:sp>
          <p:nvSpPr>
            <p:cNvPr id="135" name="圓角矩形 134"/>
            <p:cNvSpPr/>
            <p:nvPr/>
          </p:nvSpPr>
          <p:spPr bwMode="auto">
            <a:xfrm>
              <a:off x="2222043" y="4994912"/>
              <a:ext cx="557370" cy="214818"/>
            </a:xfrm>
            <a:prstGeom prst="roundRect">
              <a:avLst/>
            </a:prstGeom>
            <a:ln>
              <a:headEnd type="none" w="med" len="med"/>
              <a:tailEnd type="none" w="med" len="med"/>
            </a:ln>
            <a:extLst/>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r>
                <a:rPr kumimoji="1" lang="en-US" altLang="zh-TW" sz="1000" dirty="0">
                  <a:solidFill>
                    <a:srgbClr val="FF0000"/>
                  </a:solidFill>
                  <a:ea typeface="新細明體" panose="02020500000000000000" pitchFamily="18" charset="-120"/>
                </a:rPr>
                <a:t>OVS</a:t>
              </a:r>
              <a:endParaRPr kumimoji="1" lang="zh-TW" altLang="en-US" sz="500" dirty="0">
                <a:solidFill>
                  <a:srgbClr val="FF0000"/>
                </a:solidFill>
                <a:ea typeface="新細明體" panose="02020500000000000000" pitchFamily="18" charset="-120"/>
              </a:endParaRPr>
            </a:p>
          </p:txBody>
        </p:sp>
        <p:sp>
          <p:nvSpPr>
            <p:cNvPr id="137" name="圓角矩形 136"/>
            <p:cNvSpPr/>
            <p:nvPr/>
          </p:nvSpPr>
          <p:spPr bwMode="auto">
            <a:xfrm>
              <a:off x="2804594" y="4708300"/>
              <a:ext cx="604378" cy="493564"/>
            </a:xfrm>
            <a:prstGeom prst="roundRect">
              <a:avLst/>
            </a:prstGeom>
            <a:ln>
              <a:headEnd type="none" w="med" len="med"/>
              <a:tailEnd type="none" w="med" len="med"/>
            </a:ln>
            <a:extLst/>
          </p:spPr>
          <p:style>
            <a:lnRef idx="1">
              <a:schemeClr val="accent6"/>
            </a:lnRef>
            <a:fillRef idx="2">
              <a:schemeClr val="accent6"/>
            </a:fillRef>
            <a:effectRef idx="1">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kumimoji="1" lang="en-US" altLang="zh-TW" sz="1000" dirty="0">
                <a:solidFill>
                  <a:srgbClr val="000000"/>
                </a:solidFill>
                <a:ea typeface="新細明體" panose="02020500000000000000" pitchFamily="18" charset="-120"/>
              </a:endParaRPr>
            </a:p>
            <a:p>
              <a:pPr algn="ctr" fontAlgn="base">
                <a:spcBef>
                  <a:spcPct val="0"/>
                </a:spcBef>
                <a:spcAft>
                  <a:spcPct val="0"/>
                </a:spcAft>
              </a:pPr>
              <a:r>
                <a:rPr kumimoji="1" lang="en-US" altLang="zh-TW" sz="800" dirty="0" err="1">
                  <a:solidFill>
                    <a:srgbClr val="000000"/>
                  </a:solidFill>
                  <a:ea typeface="新細明體" panose="02020500000000000000" pitchFamily="18" charset="-120"/>
                </a:rPr>
                <a:t>vRouter</a:t>
              </a:r>
              <a:endParaRPr kumimoji="1" lang="zh-TW" altLang="en-US" sz="800" dirty="0">
                <a:solidFill>
                  <a:srgbClr val="000000"/>
                </a:solidFill>
                <a:ea typeface="新細明體" panose="02020500000000000000" pitchFamily="18" charset="-120"/>
              </a:endParaRPr>
            </a:p>
          </p:txBody>
        </p:sp>
        <p:sp>
          <p:nvSpPr>
            <p:cNvPr id="140" name="圓角矩形 139"/>
            <p:cNvSpPr/>
            <p:nvPr/>
          </p:nvSpPr>
          <p:spPr bwMode="auto">
            <a:xfrm>
              <a:off x="2815927" y="5221505"/>
              <a:ext cx="593045" cy="222683"/>
            </a:xfrm>
            <a:prstGeom prst="roundRect">
              <a:avLst/>
            </a:prstGeom>
            <a:ln>
              <a:headEnd type="none" w="med" len="med"/>
              <a:tailEnd type="none" w="med" len="med"/>
            </a:ln>
            <a:extLst/>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zh-TW" sz="700" dirty="0" smtClean="0">
                  <a:solidFill>
                    <a:srgbClr val="FF0000"/>
                  </a:solidFill>
                  <a:latin typeface="Arial" panose="020B0604020202020204" pitchFamily="34" charset="0"/>
                  <a:ea typeface="新細明體" panose="02020500000000000000" pitchFamily="18" charset="-120"/>
                </a:rPr>
                <a:t>L3 Agent</a:t>
              </a:r>
              <a:endParaRPr kumimoji="1" lang="zh-TW" altLang="en-US" sz="200" b="0" i="0" u="none" strike="noStrike" cap="none" normalizeH="0" baseline="0" dirty="0" smtClean="0">
                <a:ln>
                  <a:noFill/>
                </a:ln>
                <a:solidFill>
                  <a:srgbClr val="FF0000"/>
                </a:solidFill>
                <a:effectLst/>
                <a:latin typeface="Arial" panose="020B0604020202020204" pitchFamily="34" charset="0"/>
                <a:ea typeface="新細明體" panose="02020500000000000000" pitchFamily="18" charset="-120"/>
              </a:endParaRPr>
            </a:p>
          </p:txBody>
        </p:sp>
        <p:sp>
          <p:nvSpPr>
            <p:cNvPr id="81" name="矩形 80"/>
            <p:cNvSpPr/>
            <p:nvPr/>
          </p:nvSpPr>
          <p:spPr bwMode="auto">
            <a:xfrm>
              <a:off x="1592483" y="5820200"/>
              <a:ext cx="1816489" cy="325058"/>
            </a:xfrm>
            <a:prstGeom prst="rect">
              <a:avLst/>
            </a:prstGeom>
            <a:ln>
              <a:headEnd type="none" w="med" len="med"/>
              <a:tailEnd type="none" w="med" len="med"/>
            </a:ln>
            <a:extLst/>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r>
                <a:rPr kumimoji="1" lang="en-US" altLang="zh-TW" sz="1400" dirty="0">
                  <a:solidFill>
                    <a:srgbClr val="000000"/>
                  </a:solidFill>
                  <a:ea typeface="新細明體" panose="02020500000000000000" pitchFamily="18" charset="-120"/>
                </a:rPr>
                <a:t>Host </a:t>
              </a:r>
              <a:r>
                <a:rPr kumimoji="1" lang="en-US" altLang="zh-TW" sz="1400" dirty="0" smtClean="0">
                  <a:solidFill>
                    <a:srgbClr val="000000"/>
                  </a:solidFill>
                  <a:ea typeface="新細明體" panose="02020500000000000000" pitchFamily="18" charset="-120"/>
                </a:rPr>
                <a:t>3</a:t>
              </a:r>
              <a:endParaRPr kumimoji="1" lang="zh-TW" altLang="en-US" sz="1400" dirty="0">
                <a:solidFill>
                  <a:srgbClr val="000000"/>
                </a:solidFill>
                <a:ea typeface="新細明體" panose="02020500000000000000" pitchFamily="18" charset="-120"/>
              </a:endParaRPr>
            </a:p>
          </p:txBody>
        </p:sp>
        <p:sp>
          <p:nvSpPr>
            <p:cNvPr id="83" name="矩形 82"/>
            <p:cNvSpPr/>
            <p:nvPr/>
          </p:nvSpPr>
          <p:spPr bwMode="auto">
            <a:xfrm>
              <a:off x="2819188" y="5488125"/>
              <a:ext cx="589784" cy="286599"/>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r>
                <a:rPr kumimoji="1" lang="en-US" altLang="zh-TW" sz="700" dirty="0" smtClean="0">
                  <a:solidFill>
                    <a:srgbClr val="000000"/>
                  </a:solidFill>
                  <a:ea typeface="新細明體" panose="02020500000000000000" pitchFamily="18" charset="-120"/>
                </a:rPr>
                <a:t>Network node</a:t>
              </a:r>
              <a:endParaRPr kumimoji="1" lang="zh-TW" altLang="en-US" sz="700" dirty="0">
                <a:solidFill>
                  <a:srgbClr val="000000"/>
                </a:solidFill>
                <a:ea typeface="新細明體" panose="02020500000000000000" pitchFamily="18" charset="-120"/>
              </a:endParaRPr>
            </a:p>
          </p:txBody>
        </p:sp>
      </p:grpSp>
      <p:grpSp>
        <p:nvGrpSpPr>
          <p:cNvPr id="85" name="群組 84"/>
          <p:cNvGrpSpPr/>
          <p:nvPr/>
        </p:nvGrpSpPr>
        <p:grpSpPr>
          <a:xfrm>
            <a:off x="6841846" y="3008298"/>
            <a:ext cx="1816489" cy="1436958"/>
            <a:chOff x="1592483" y="4708300"/>
            <a:chExt cx="1816489" cy="1436958"/>
          </a:xfrm>
        </p:grpSpPr>
        <p:sp>
          <p:nvSpPr>
            <p:cNvPr id="86" name="矩形 85"/>
            <p:cNvSpPr/>
            <p:nvPr/>
          </p:nvSpPr>
          <p:spPr bwMode="auto">
            <a:xfrm>
              <a:off x="2213649" y="5488125"/>
              <a:ext cx="565763" cy="286599"/>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r>
                <a:rPr kumimoji="1" lang="en-US" altLang="zh-TW" sz="700" dirty="0" smtClean="0">
                  <a:solidFill>
                    <a:srgbClr val="000000"/>
                  </a:solidFill>
                  <a:ea typeface="新細明體" panose="02020500000000000000" pitchFamily="18" charset="-120"/>
                </a:rPr>
                <a:t>Compute node</a:t>
              </a:r>
              <a:endParaRPr kumimoji="1" lang="zh-TW" altLang="en-US" sz="700" dirty="0">
                <a:solidFill>
                  <a:srgbClr val="000000"/>
                </a:solidFill>
                <a:ea typeface="新細明體" panose="02020500000000000000" pitchFamily="18" charset="-120"/>
              </a:endParaRPr>
            </a:p>
          </p:txBody>
        </p:sp>
        <p:sp>
          <p:nvSpPr>
            <p:cNvPr id="87" name="圓角矩形 86"/>
            <p:cNvSpPr/>
            <p:nvPr/>
          </p:nvSpPr>
          <p:spPr bwMode="auto">
            <a:xfrm>
              <a:off x="1592483" y="4708300"/>
              <a:ext cx="587590" cy="1066423"/>
            </a:xfrm>
            <a:prstGeom prst="roundRect">
              <a:avLst/>
            </a:prstGeom>
            <a:solidFill>
              <a:srgbClr val="92D050"/>
            </a:solidFill>
            <a:ln>
              <a:headEnd type="none" w="med" len="med"/>
              <a:tailEnd type="none" w="med" len="med"/>
            </a:ln>
            <a:extLst/>
          </p:spPr>
          <p:style>
            <a:lnRef idx="1">
              <a:schemeClr val="accent6"/>
            </a:lnRef>
            <a:fillRef idx="2">
              <a:schemeClr val="accent6"/>
            </a:fillRef>
            <a:effectRef idx="1">
              <a:schemeClr val="accent6"/>
            </a:effectRef>
            <a:fontRef idx="minor">
              <a:schemeClr val="dk1"/>
            </a:fontRef>
          </p:style>
          <p:txBody>
            <a:bodyPr vert="vert270" wrap="square" lIns="91440" tIns="45720" rIns="91440" bIns="45720" numCol="1" rtlCol="0" anchor="t" anchorCtr="0" compatLnSpc="1">
              <a:prstTxWarp prst="textNoShape">
                <a:avLst/>
              </a:prstTxWarp>
            </a:bodyPr>
            <a:lstStyle/>
            <a:p>
              <a:pPr algn="ctr" fontAlgn="base">
                <a:spcBef>
                  <a:spcPct val="0"/>
                </a:spcBef>
                <a:spcAft>
                  <a:spcPct val="0"/>
                </a:spcAft>
              </a:pPr>
              <a:endParaRPr kumimoji="1" lang="en-US" altLang="zh-TW" sz="700" dirty="0">
                <a:solidFill>
                  <a:srgbClr val="000000"/>
                </a:solidFill>
                <a:ea typeface="新細明體" panose="02020500000000000000" pitchFamily="18" charset="-120"/>
              </a:endParaRPr>
            </a:p>
            <a:p>
              <a:pPr algn="ctr" fontAlgn="base">
                <a:spcBef>
                  <a:spcPct val="0"/>
                </a:spcBef>
                <a:spcAft>
                  <a:spcPct val="0"/>
                </a:spcAft>
              </a:pPr>
              <a:r>
                <a:rPr kumimoji="1" lang="en-US" altLang="zh-TW" sz="900" dirty="0" err="1" smtClean="0">
                  <a:solidFill>
                    <a:srgbClr val="000000"/>
                  </a:solidFill>
                  <a:ea typeface="新細明體" panose="02020500000000000000" pitchFamily="18" charset="-120"/>
                </a:rPr>
                <a:t>OpenStack</a:t>
              </a:r>
              <a:r>
                <a:rPr kumimoji="1" lang="en-US" altLang="zh-TW" sz="900" dirty="0" smtClean="0">
                  <a:solidFill>
                    <a:srgbClr val="000000"/>
                  </a:solidFill>
                  <a:ea typeface="新細明體" panose="02020500000000000000" pitchFamily="18" charset="-120"/>
                </a:rPr>
                <a:t> </a:t>
              </a:r>
              <a:r>
                <a:rPr kumimoji="1" lang="en-US" altLang="zh-TW" sz="900" dirty="0">
                  <a:solidFill>
                    <a:srgbClr val="000000"/>
                  </a:solidFill>
                  <a:ea typeface="新細明體" panose="02020500000000000000" pitchFamily="18" charset="-120"/>
                </a:rPr>
                <a:t>Agent</a:t>
              </a:r>
              <a:endParaRPr kumimoji="1" lang="zh-TW" altLang="en-US" sz="900" dirty="0">
                <a:solidFill>
                  <a:srgbClr val="000000"/>
                </a:solidFill>
                <a:ea typeface="新細明體" panose="02020500000000000000" pitchFamily="18" charset="-120"/>
              </a:endParaRPr>
            </a:p>
          </p:txBody>
        </p:sp>
        <p:sp>
          <p:nvSpPr>
            <p:cNvPr id="88" name="圓角矩形 87"/>
            <p:cNvSpPr/>
            <p:nvPr/>
          </p:nvSpPr>
          <p:spPr bwMode="auto">
            <a:xfrm>
              <a:off x="2222043" y="4723433"/>
              <a:ext cx="557370" cy="255840"/>
            </a:xfrm>
            <a:prstGeom prst="roundRect">
              <a:avLst/>
            </a:prstGeom>
            <a:ln>
              <a:headEnd type="none" w="med" len="med"/>
              <a:tailEnd type="none" w="med" len="med"/>
            </a:ln>
            <a:extLst/>
          </p:spPr>
          <p:style>
            <a:lnRef idx="1">
              <a:schemeClr val="accent6"/>
            </a:lnRef>
            <a:fillRef idx="2">
              <a:schemeClr val="accent6"/>
            </a:fillRef>
            <a:effectRef idx="1">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r>
                <a:rPr kumimoji="1" lang="en-US" altLang="zh-TW" sz="1000" dirty="0">
                  <a:solidFill>
                    <a:srgbClr val="000000"/>
                  </a:solidFill>
                  <a:ea typeface="新細明體" panose="02020500000000000000" pitchFamily="18" charset="-120"/>
                </a:rPr>
                <a:t>VM</a:t>
              </a:r>
              <a:endParaRPr kumimoji="1" lang="zh-TW" altLang="en-US" sz="1000" dirty="0">
                <a:solidFill>
                  <a:srgbClr val="000000"/>
                </a:solidFill>
                <a:ea typeface="新細明體" panose="02020500000000000000" pitchFamily="18" charset="-120"/>
              </a:endParaRPr>
            </a:p>
          </p:txBody>
        </p:sp>
        <p:sp>
          <p:nvSpPr>
            <p:cNvPr id="89" name="圓角矩形 88"/>
            <p:cNvSpPr/>
            <p:nvPr/>
          </p:nvSpPr>
          <p:spPr bwMode="auto">
            <a:xfrm>
              <a:off x="2213649" y="5229370"/>
              <a:ext cx="557370" cy="214818"/>
            </a:xfrm>
            <a:prstGeom prst="roundRect">
              <a:avLst/>
            </a:prstGeom>
            <a:ln>
              <a:headEnd type="none" w="med" len="med"/>
              <a:tailEnd type="none" w="med" len="med"/>
            </a:ln>
            <a:extLst/>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r>
                <a:rPr kumimoji="1" lang="en-US" altLang="zh-TW" sz="1000" dirty="0">
                  <a:solidFill>
                    <a:srgbClr val="FF0000"/>
                  </a:solidFill>
                  <a:ea typeface="新細明體" panose="02020500000000000000" pitchFamily="18" charset="-120"/>
                </a:rPr>
                <a:t>DPDK</a:t>
              </a:r>
              <a:endParaRPr kumimoji="1" lang="zh-TW" altLang="en-US" sz="500" dirty="0">
                <a:solidFill>
                  <a:srgbClr val="FF0000"/>
                </a:solidFill>
                <a:ea typeface="新細明體" panose="02020500000000000000" pitchFamily="18" charset="-120"/>
              </a:endParaRPr>
            </a:p>
          </p:txBody>
        </p:sp>
        <p:sp>
          <p:nvSpPr>
            <p:cNvPr id="90" name="圓角矩形 89"/>
            <p:cNvSpPr/>
            <p:nvPr/>
          </p:nvSpPr>
          <p:spPr bwMode="auto">
            <a:xfrm>
              <a:off x="2222043" y="4994912"/>
              <a:ext cx="557370" cy="214818"/>
            </a:xfrm>
            <a:prstGeom prst="roundRect">
              <a:avLst/>
            </a:prstGeom>
            <a:ln>
              <a:headEnd type="none" w="med" len="med"/>
              <a:tailEnd type="none" w="med" len="med"/>
            </a:ln>
            <a:extLst/>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r>
                <a:rPr kumimoji="1" lang="en-US" altLang="zh-TW" sz="1000" dirty="0">
                  <a:solidFill>
                    <a:srgbClr val="FF0000"/>
                  </a:solidFill>
                  <a:ea typeface="新細明體" panose="02020500000000000000" pitchFamily="18" charset="-120"/>
                </a:rPr>
                <a:t>OVS</a:t>
              </a:r>
              <a:endParaRPr kumimoji="1" lang="zh-TW" altLang="en-US" sz="500" dirty="0">
                <a:solidFill>
                  <a:srgbClr val="FF0000"/>
                </a:solidFill>
                <a:ea typeface="新細明體" panose="02020500000000000000" pitchFamily="18" charset="-120"/>
              </a:endParaRPr>
            </a:p>
          </p:txBody>
        </p:sp>
        <p:sp>
          <p:nvSpPr>
            <p:cNvPr id="91" name="圓角矩形 90"/>
            <p:cNvSpPr/>
            <p:nvPr/>
          </p:nvSpPr>
          <p:spPr bwMode="auto">
            <a:xfrm>
              <a:off x="2804594" y="4708300"/>
              <a:ext cx="604378" cy="493564"/>
            </a:xfrm>
            <a:prstGeom prst="roundRect">
              <a:avLst/>
            </a:prstGeom>
            <a:ln>
              <a:headEnd type="none" w="med" len="med"/>
              <a:tailEnd type="none" w="med" len="med"/>
            </a:ln>
            <a:extLst/>
          </p:spPr>
          <p:style>
            <a:lnRef idx="1">
              <a:schemeClr val="accent6"/>
            </a:lnRef>
            <a:fillRef idx="2">
              <a:schemeClr val="accent6"/>
            </a:fillRef>
            <a:effectRef idx="1">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kumimoji="1" lang="en-US" altLang="zh-TW" sz="1000" dirty="0">
                <a:solidFill>
                  <a:srgbClr val="000000"/>
                </a:solidFill>
                <a:ea typeface="新細明體" panose="02020500000000000000" pitchFamily="18" charset="-120"/>
              </a:endParaRPr>
            </a:p>
            <a:p>
              <a:pPr algn="ctr" fontAlgn="base">
                <a:spcBef>
                  <a:spcPct val="0"/>
                </a:spcBef>
                <a:spcAft>
                  <a:spcPct val="0"/>
                </a:spcAft>
              </a:pPr>
              <a:r>
                <a:rPr kumimoji="1" lang="en-US" altLang="zh-TW" sz="800" dirty="0" err="1">
                  <a:solidFill>
                    <a:srgbClr val="000000"/>
                  </a:solidFill>
                  <a:ea typeface="新細明體" panose="02020500000000000000" pitchFamily="18" charset="-120"/>
                </a:rPr>
                <a:t>vRouter</a:t>
              </a:r>
              <a:endParaRPr kumimoji="1" lang="zh-TW" altLang="en-US" sz="800" dirty="0">
                <a:solidFill>
                  <a:srgbClr val="000000"/>
                </a:solidFill>
                <a:ea typeface="新細明體" panose="02020500000000000000" pitchFamily="18" charset="-120"/>
              </a:endParaRPr>
            </a:p>
          </p:txBody>
        </p:sp>
        <p:sp>
          <p:nvSpPr>
            <p:cNvPr id="92" name="圓角矩形 91"/>
            <p:cNvSpPr/>
            <p:nvPr/>
          </p:nvSpPr>
          <p:spPr bwMode="auto">
            <a:xfrm>
              <a:off x="2815927" y="5221505"/>
              <a:ext cx="593045" cy="222683"/>
            </a:xfrm>
            <a:prstGeom prst="roundRect">
              <a:avLst/>
            </a:prstGeom>
            <a:ln>
              <a:headEnd type="none" w="med" len="med"/>
              <a:tailEnd type="none" w="med" len="med"/>
            </a:ln>
            <a:extLst/>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zh-TW" sz="700" dirty="0" smtClean="0">
                  <a:solidFill>
                    <a:srgbClr val="FF0000"/>
                  </a:solidFill>
                  <a:latin typeface="Arial" panose="020B0604020202020204" pitchFamily="34" charset="0"/>
                  <a:ea typeface="新細明體" panose="02020500000000000000" pitchFamily="18" charset="-120"/>
                </a:rPr>
                <a:t>L3 Agent</a:t>
              </a:r>
              <a:endParaRPr kumimoji="1" lang="zh-TW" altLang="en-US" sz="200" b="0" i="0" u="none" strike="noStrike" cap="none" normalizeH="0" baseline="0" dirty="0" smtClean="0">
                <a:ln>
                  <a:noFill/>
                </a:ln>
                <a:solidFill>
                  <a:srgbClr val="FF0000"/>
                </a:solidFill>
                <a:effectLst/>
                <a:latin typeface="Arial" panose="020B0604020202020204" pitchFamily="34" charset="0"/>
                <a:ea typeface="新細明體" panose="02020500000000000000" pitchFamily="18" charset="-120"/>
              </a:endParaRPr>
            </a:p>
          </p:txBody>
        </p:sp>
        <p:sp>
          <p:nvSpPr>
            <p:cNvPr id="93" name="矩形 92"/>
            <p:cNvSpPr/>
            <p:nvPr/>
          </p:nvSpPr>
          <p:spPr bwMode="auto">
            <a:xfrm>
              <a:off x="1592483" y="5820200"/>
              <a:ext cx="1816489" cy="325058"/>
            </a:xfrm>
            <a:prstGeom prst="rect">
              <a:avLst/>
            </a:prstGeom>
            <a:ln>
              <a:headEnd type="none" w="med" len="med"/>
              <a:tailEnd type="none" w="med" len="med"/>
            </a:ln>
            <a:extLst/>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r>
                <a:rPr kumimoji="1" lang="en-US" altLang="zh-TW" sz="1400" dirty="0">
                  <a:solidFill>
                    <a:srgbClr val="000000"/>
                  </a:solidFill>
                  <a:ea typeface="新細明體" panose="02020500000000000000" pitchFamily="18" charset="-120"/>
                </a:rPr>
                <a:t>Host 4</a:t>
              </a:r>
              <a:endParaRPr kumimoji="1" lang="zh-TW" altLang="en-US" sz="1400" dirty="0">
                <a:solidFill>
                  <a:srgbClr val="000000"/>
                </a:solidFill>
                <a:ea typeface="新細明體" panose="02020500000000000000" pitchFamily="18" charset="-120"/>
              </a:endParaRPr>
            </a:p>
          </p:txBody>
        </p:sp>
        <p:sp>
          <p:nvSpPr>
            <p:cNvPr id="100" name="矩形 99"/>
            <p:cNvSpPr/>
            <p:nvPr/>
          </p:nvSpPr>
          <p:spPr bwMode="auto">
            <a:xfrm>
              <a:off x="2819188" y="5488125"/>
              <a:ext cx="589784" cy="286599"/>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r>
                <a:rPr kumimoji="1" lang="en-US" altLang="zh-TW" sz="700" dirty="0" smtClean="0">
                  <a:solidFill>
                    <a:srgbClr val="000000"/>
                  </a:solidFill>
                  <a:ea typeface="新細明體" panose="02020500000000000000" pitchFamily="18" charset="-120"/>
                </a:rPr>
                <a:t>Network node</a:t>
              </a:r>
              <a:endParaRPr kumimoji="1" lang="zh-TW" altLang="en-US" sz="700" dirty="0">
                <a:solidFill>
                  <a:srgbClr val="000000"/>
                </a:solidFill>
                <a:ea typeface="新細明體" panose="02020500000000000000" pitchFamily="18" charset="-120"/>
              </a:endParaRPr>
            </a:p>
          </p:txBody>
        </p:sp>
      </p:grpSp>
      <p:grpSp>
        <p:nvGrpSpPr>
          <p:cNvPr id="101" name="群組 100"/>
          <p:cNvGrpSpPr/>
          <p:nvPr/>
        </p:nvGrpSpPr>
        <p:grpSpPr>
          <a:xfrm>
            <a:off x="6819937" y="5421042"/>
            <a:ext cx="1816489" cy="1436958"/>
            <a:chOff x="1592483" y="4708300"/>
            <a:chExt cx="1816489" cy="1436958"/>
          </a:xfrm>
        </p:grpSpPr>
        <p:sp>
          <p:nvSpPr>
            <p:cNvPr id="102" name="矩形 101"/>
            <p:cNvSpPr/>
            <p:nvPr/>
          </p:nvSpPr>
          <p:spPr bwMode="auto">
            <a:xfrm>
              <a:off x="2213649" y="5488125"/>
              <a:ext cx="565763" cy="286599"/>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r>
                <a:rPr kumimoji="1" lang="en-US" altLang="zh-TW" sz="700" dirty="0" smtClean="0">
                  <a:solidFill>
                    <a:srgbClr val="000000"/>
                  </a:solidFill>
                  <a:ea typeface="新細明體" panose="02020500000000000000" pitchFamily="18" charset="-120"/>
                </a:rPr>
                <a:t>Compute node</a:t>
              </a:r>
              <a:endParaRPr kumimoji="1" lang="zh-TW" altLang="en-US" sz="700" dirty="0">
                <a:solidFill>
                  <a:srgbClr val="000000"/>
                </a:solidFill>
                <a:ea typeface="新細明體" panose="02020500000000000000" pitchFamily="18" charset="-120"/>
              </a:endParaRPr>
            </a:p>
          </p:txBody>
        </p:sp>
        <p:sp>
          <p:nvSpPr>
            <p:cNvPr id="103" name="圓角矩形 102"/>
            <p:cNvSpPr/>
            <p:nvPr/>
          </p:nvSpPr>
          <p:spPr bwMode="auto">
            <a:xfrm>
              <a:off x="1592483" y="4708300"/>
              <a:ext cx="587590" cy="1066423"/>
            </a:xfrm>
            <a:prstGeom prst="roundRect">
              <a:avLst/>
            </a:prstGeom>
            <a:solidFill>
              <a:srgbClr val="92D050"/>
            </a:solidFill>
            <a:ln>
              <a:headEnd type="none" w="med" len="med"/>
              <a:tailEnd type="none" w="med" len="med"/>
            </a:ln>
            <a:extLst/>
          </p:spPr>
          <p:style>
            <a:lnRef idx="1">
              <a:schemeClr val="accent6"/>
            </a:lnRef>
            <a:fillRef idx="2">
              <a:schemeClr val="accent6"/>
            </a:fillRef>
            <a:effectRef idx="1">
              <a:schemeClr val="accent6"/>
            </a:effectRef>
            <a:fontRef idx="minor">
              <a:schemeClr val="dk1"/>
            </a:fontRef>
          </p:style>
          <p:txBody>
            <a:bodyPr vert="vert270" wrap="square" lIns="91440" tIns="45720" rIns="91440" bIns="45720" numCol="1" rtlCol="0" anchor="t" anchorCtr="0" compatLnSpc="1">
              <a:prstTxWarp prst="textNoShape">
                <a:avLst/>
              </a:prstTxWarp>
            </a:bodyPr>
            <a:lstStyle/>
            <a:p>
              <a:pPr algn="ctr" fontAlgn="base">
                <a:spcBef>
                  <a:spcPct val="0"/>
                </a:spcBef>
                <a:spcAft>
                  <a:spcPct val="0"/>
                </a:spcAft>
              </a:pPr>
              <a:endParaRPr kumimoji="1" lang="en-US" altLang="zh-TW" sz="700" dirty="0">
                <a:solidFill>
                  <a:srgbClr val="000000"/>
                </a:solidFill>
                <a:ea typeface="新細明體" panose="02020500000000000000" pitchFamily="18" charset="-120"/>
              </a:endParaRPr>
            </a:p>
            <a:p>
              <a:pPr algn="ctr" fontAlgn="base">
                <a:spcBef>
                  <a:spcPct val="0"/>
                </a:spcBef>
                <a:spcAft>
                  <a:spcPct val="0"/>
                </a:spcAft>
              </a:pPr>
              <a:r>
                <a:rPr kumimoji="1" lang="en-US" altLang="zh-TW" sz="900" dirty="0" err="1" smtClean="0">
                  <a:solidFill>
                    <a:srgbClr val="000000"/>
                  </a:solidFill>
                  <a:ea typeface="新細明體" panose="02020500000000000000" pitchFamily="18" charset="-120"/>
                </a:rPr>
                <a:t>OpenStack</a:t>
              </a:r>
              <a:r>
                <a:rPr kumimoji="1" lang="en-US" altLang="zh-TW" sz="900" dirty="0" smtClean="0">
                  <a:solidFill>
                    <a:srgbClr val="000000"/>
                  </a:solidFill>
                  <a:ea typeface="新細明體" panose="02020500000000000000" pitchFamily="18" charset="-120"/>
                </a:rPr>
                <a:t> </a:t>
              </a:r>
              <a:r>
                <a:rPr kumimoji="1" lang="en-US" altLang="zh-TW" sz="900" dirty="0">
                  <a:solidFill>
                    <a:srgbClr val="000000"/>
                  </a:solidFill>
                  <a:ea typeface="新細明體" panose="02020500000000000000" pitchFamily="18" charset="-120"/>
                </a:rPr>
                <a:t>Agent</a:t>
              </a:r>
              <a:endParaRPr kumimoji="1" lang="zh-TW" altLang="en-US" sz="900" dirty="0">
                <a:solidFill>
                  <a:srgbClr val="000000"/>
                </a:solidFill>
                <a:ea typeface="新細明體" panose="02020500000000000000" pitchFamily="18" charset="-120"/>
              </a:endParaRPr>
            </a:p>
          </p:txBody>
        </p:sp>
        <p:sp>
          <p:nvSpPr>
            <p:cNvPr id="104" name="圓角矩形 103"/>
            <p:cNvSpPr/>
            <p:nvPr/>
          </p:nvSpPr>
          <p:spPr bwMode="auto">
            <a:xfrm>
              <a:off x="2222043" y="4723433"/>
              <a:ext cx="557370" cy="255840"/>
            </a:xfrm>
            <a:prstGeom prst="roundRect">
              <a:avLst/>
            </a:prstGeom>
            <a:ln>
              <a:headEnd type="none" w="med" len="med"/>
              <a:tailEnd type="none" w="med" len="med"/>
            </a:ln>
            <a:extLst/>
          </p:spPr>
          <p:style>
            <a:lnRef idx="1">
              <a:schemeClr val="accent6"/>
            </a:lnRef>
            <a:fillRef idx="2">
              <a:schemeClr val="accent6"/>
            </a:fillRef>
            <a:effectRef idx="1">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r>
                <a:rPr kumimoji="1" lang="en-US" altLang="zh-TW" sz="1000" dirty="0">
                  <a:solidFill>
                    <a:srgbClr val="000000"/>
                  </a:solidFill>
                  <a:ea typeface="新細明體" panose="02020500000000000000" pitchFamily="18" charset="-120"/>
                </a:rPr>
                <a:t>VM</a:t>
              </a:r>
              <a:endParaRPr kumimoji="1" lang="zh-TW" altLang="en-US" sz="1000" dirty="0">
                <a:solidFill>
                  <a:srgbClr val="000000"/>
                </a:solidFill>
                <a:ea typeface="新細明體" panose="02020500000000000000" pitchFamily="18" charset="-120"/>
              </a:endParaRPr>
            </a:p>
          </p:txBody>
        </p:sp>
        <p:sp>
          <p:nvSpPr>
            <p:cNvPr id="105" name="圓角矩形 104"/>
            <p:cNvSpPr/>
            <p:nvPr/>
          </p:nvSpPr>
          <p:spPr bwMode="auto">
            <a:xfrm>
              <a:off x="2213649" y="5229370"/>
              <a:ext cx="557370" cy="214818"/>
            </a:xfrm>
            <a:prstGeom prst="roundRect">
              <a:avLst/>
            </a:prstGeom>
            <a:ln>
              <a:headEnd type="none" w="med" len="med"/>
              <a:tailEnd type="none" w="med" len="med"/>
            </a:ln>
            <a:extLst/>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r>
                <a:rPr kumimoji="1" lang="en-US" altLang="zh-TW" sz="1000" dirty="0">
                  <a:solidFill>
                    <a:srgbClr val="FF0000"/>
                  </a:solidFill>
                  <a:ea typeface="新細明體" panose="02020500000000000000" pitchFamily="18" charset="-120"/>
                </a:rPr>
                <a:t>DPDK</a:t>
              </a:r>
              <a:endParaRPr kumimoji="1" lang="zh-TW" altLang="en-US" sz="500" dirty="0">
                <a:solidFill>
                  <a:srgbClr val="FF0000"/>
                </a:solidFill>
                <a:ea typeface="新細明體" panose="02020500000000000000" pitchFamily="18" charset="-120"/>
              </a:endParaRPr>
            </a:p>
          </p:txBody>
        </p:sp>
        <p:sp>
          <p:nvSpPr>
            <p:cNvPr id="106" name="圓角矩形 105"/>
            <p:cNvSpPr/>
            <p:nvPr/>
          </p:nvSpPr>
          <p:spPr bwMode="auto">
            <a:xfrm>
              <a:off x="2222043" y="4994912"/>
              <a:ext cx="557370" cy="214818"/>
            </a:xfrm>
            <a:prstGeom prst="roundRect">
              <a:avLst/>
            </a:prstGeom>
            <a:ln>
              <a:headEnd type="none" w="med" len="med"/>
              <a:tailEnd type="none" w="med" len="med"/>
            </a:ln>
            <a:extLst/>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r>
                <a:rPr kumimoji="1" lang="en-US" altLang="zh-TW" sz="1000" dirty="0">
                  <a:solidFill>
                    <a:srgbClr val="FF0000"/>
                  </a:solidFill>
                  <a:ea typeface="新細明體" panose="02020500000000000000" pitchFamily="18" charset="-120"/>
                </a:rPr>
                <a:t>OVS</a:t>
              </a:r>
              <a:endParaRPr kumimoji="1" lang="zh-TW" altLang="en-US" sz="500" dirty="0">
                <a:solidFill>
                  <a:srgbClr val="FF0000"/>
                </a:solidFill>
                <a:ea typeface="新細明體" panose="02020500000000000000" pitchFamily="18" charset="-120"/>
              </a:endParaRPr>
            </a:p>
          </p:txBody>
        </p:sp>
        <p:sp>
          <p:nvSpPr>
            <p:cNvPr id="110" name="圓角矩形 109"/>
            <p:cNvSpPr/>
            <p:nvPr/>
          </p:nvSpPr>
          <p:spPr bwMode="auto">
            <a:xfrm>
              <a:off x="2804594" y="4708300"/>
              <a:ext cx="604378" cy="493564"/>
            </a:xfrm>
            <a:prstGeom prst="roundRect">
              <a:avLst/>
            </a:prstGeom>
            <a:ln>
              <a:headEnd type="none" w="med" len="med"/>
              <a:tailEnd type="none" w="med" len="med"/>
            </a:ln>
            <a:extLst/>
          </p:spPr>
          <p:style>
            <a:lnRef idx="1">
              <a:schemeClr val="accent6"/>
            </a:lnRef>
            <a:fillRef idx="2">
              <a:schemeClr val="accent6"/>
            </a:fillRef>
            <a:effectRef idx="1">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kumimoji="1" lang="en-US" altLang="zh-TW" sz="1000" dirty="0">
                <a:solidFill>
                  <a:srgbClr val="000000"/>
                </a:solidFill>
                <a:ea typeface="新細明體" panose="02020500000000000000" pitchFamily="18" charset="-120"/>
              </a:endParaRPr>
            </a:p>
            <a:p>
              <a:pPr algn="ctr" fontAlgn="base">
                <a:spcBef>
                  <a:spcPct val="0"/>
                </a:spcBef>
                <a:spcAft>
                  <a:spcPct val="0"/>
                </a:spcAft>
              </a:pPr>
              <a:r>
                <a:rPr kumimoji="1" lang="en-US" altLang="zh-TW" sz="800" dirty="0" err="1">
                  <a:solidFill>
                    <a:srgbClr val="000000"/>
                  </a:solidFill>
                  <a:ea typeface="新細明體" panose="02020500000000000000" pitchFamily="18" charset="-120"/>
                </a:rPr>
                <a:t>vRouter</a:t>
              </a:r>
              <a:endParaRPr kumimoji="1" lang="zh-TW" altLang="en-US" sz="800" dirty="0">
                <a:solidFill>
                  <a:srgbClr val="000000"/>
                </a:solidFill>
                <a:ea typeface="新細明體" panose="02020500000000000000" pitchFamily="18" charset="-120"/>
              </a:endParaRPr>
            </a:p>
          </p:txBody>
        </p:sp>
        <p:sp>
          <p:nvSpPr>
            <p:cNvPr id="112" name="圓角矩形 111"/>
            <p:cNvSpPr/>
            <p:nvPr/>
          </p:nvSpPr>
          <p:spPr bwMode="auto">
            <a:xfrm>
              <a:off x="2815927" y="5221505"/>
              <a:ext cx="593045" cy="222683"/>
            </a:xfrm>
            <a:prstGeom prst="roundRect">
              <a:avLst/>
            </a:prstGeom>
            <a:ln>
              <a:headEnd type="none" w="med" len="med"/>
              <a:tailEnd type="none" w="med" len="med"/>
            </a:ln>
            <a:extLst/>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zh-TW" sz="700" dirty="0" smtClean="0">
                  <a:solidFill>
                    <a:srgbClr val="FF0000"/>
                  </a:solidFill>
                  <a:latin typeface="Arial" panose="020B0604020202020204" pitchFamily="34" charset="0"/>
                  <a:ea typeface="新細明體" panose="02020500000000000000" pitchFamily="18" charset="-120"/>
                </a:rPr>
                <a:t>L3 Agent</a:t>
              </a:r>
              <a:endParaRPr kumimoji="1" lang="zh-TW" altLang="en-US" sz="200" b="0" i="0" u="none" strike="noStrike" cap="none" normalizeH="0" baseline="0" dirty="0" smtClean="0">
                <a:ln>
                  <a:noFill/>
                </a:ln>
                <a:solidFill>
                  <a:srgbClr val="FF0000"/>
                </a:solidFill>
                <a:effectLst/>
                <a:latin typeface="Arial" panose="020B0604020202020204" pitchFamily="34" charset="0"/>
                <a:ea typeface="新細明體" panose="02020500000000000000" pitchFamily="18" charset="-120"/>
              </a:endParaRPr>
            </a:p>
          </p:txBody>
        </p:sp>
        <p:sp>
          <p:nvSpPr>
            <p:cNvPr id="113" name="矩形 112"/>
            <p:cNvSpPr/>
            <p:nvPr/>
          </p:nvSpPr>
          <p:spPr bwMode="auto">
            <a:xfrm>
              <a:off x="1592483" y="5820200"/>
              <a:ext cx="1816489" cy="325058"/>
            </a:xfrm>
            <a:prstGeom prst="rect">
              <a:avLst/>
            </a:prstGeom>
            <a:ln>
              <a:headEnd type="none" w="med" len="med"/>
              <a:tailEnd type="none" w="med" len="med"/>
            </a:ln>
            <a:extLst/>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r>
                <a:rPr kumimoji="1" lang="en-US" altLang="zh-TW" sz="1400" dirty="0">
                  <a:solidFill>
                    <a:srgbClr val="000000"/>
                  </a:solidFill>
                  <a:ea typeface="新細明體" panose="02020500000000000000" pitchFamily="18" charset="-120"/>
                </a:rPr>
                <a:t>Host 8</a:t>
              </a:r>
              <a:endParaRPr kumimoji="1" lang="zh-TW" altLang="en-US" sz="1400" dirty="0">
                <a:solidFill>
                  <a:srgbClr val="000000"/>
                </a:solidFill>
                <a:ea typeface="新細明體" panose="02020500000000000000" pitchFamily="18" charset="-120"/>
              </a:endParaRPr>
            </a:p>
          </p:txBody>
        </p:sp>
        <p:sp>
          <p:nvSpPr>
            <p:cNvPr id="114" name="矩形 113"/>
            <p:cNvSpPr/>
            <p:nvPr/>
          </p:nvSpPr>
          <p:spPr bwMode="auto">
            <a:xfrm>
              <a:off x="2819188" y="5488125"/>
              <a:ext cx="589784" cy="286599"/>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r>
                <a:rPr kumimoji="1" lang="en-US" altLang="zh-TW" sz="700" dirty="0" smtClean="0">
                  <a:solidFill>
                    <a:srgbClr val="000000"/>
                  </a:solidFill>
                  <a:ea typeface="新細明體" panose="02020500000000000000" pitchFamily="18" charset="-120"/>
                </a:rPr>
                <a:t>Network node</a:t>
              </a:r>
              <a:endParaRPr kumimoji="1" lang="zh-TW" altLang="en-US" sz="700" dirty="0">
                <a:solidFill>
                  <a:srgbClr val="000000"/>
                </a:solidFill>
                <a:ea typeface="新細明體" panose="02020500000000000000" pitchFamily="18" charset="-120"/>
              </a:endParaRPr>
            </a:p>
          </p:txBody>
        </p:sp>
      </p:grpSp>
      <p:cxnSp>
        <p:nvCxnSpPr>
          <p:cNvPr id="116" name="直線接點 115"/>
          <p:cNvCxnSpPr>
            <a:endCxn id="103" idx="1"/>
          </p:cNvCxnSpPr>
          <p:nvPr/>
        </p:nvCxnSpPr>
        <p:spPr bwMode="auto">
          <a:xfrm>
            <a:off x="5293181" y="2919609"/>
            <a:ext cx="1526756" cy="3034645"/>
          </a:xfrm>
          <a:prstGeom prst="line">
            <a:avLst/>
          </a:prstGeom>
          <a:solidFill>
            <a:schemeClr val="accent1"/>
          </a:solidFill>
          <a:ln w="9525" cap="flat" cmpd="sng" algn="ctr">
            <a:solidFill>
              <a:schemeClr val="tx1"/>
            </a:solidFill>
            <a:prstDash val="dashDot"/>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2" name="文字方塊 21"/>
          <p:cNvSpPr txBox="1"/>
          <p:nvPr/>
        </p:nvSpPr>
        <p:spPr>
          <a:xfrm>
            <a:off x="7612331" y="4733523"/>
            <a:ext cx="615553" cy="451406"/>
          </a:xfrm>
          <a:prstGeom prst="rect">
            <a:avLst/>
          </a:prstGeom>
          <a:noFill/>
        </p:spPr>
        <p:txBody>
          <a:bodyPr vert="eaVert" wrap="none" rtlCol="0">
            <a:spAutoFit/>
          </a:bodyPr>
          <a:lstStyle/>
          <a:p>
            <a:r>
              <a:rPr lang="en-US" altLang="zh-TW" sz="2800" b="1" dirty="0" smtClean="0"/>
              <a:t>…</a:t>
            </a:r>
            <a:endParaRPr lang="zh-TW" altLang="en-US" sz="2800" b="1" dirty="0"/>
          </a:p>
        </p:txBody>
      </p:sp>
      <p:sp>
        <p:nvSpPr>
          <p:cNvPr id="23" name="圓角矩形圖說文字 22"/>
          <p:cNvSpPr/>
          <p:nvPr/>
        </p:nvSpPr>
        <p:spPr bwMode="auto">
          <a:xfrm>
            <a:off x="1570330" y="5091899"/>
            <a:ext cx="1318054" cy="658285"/>
          </a:xfrm>
          <a:prstGeom prst="wedgeRoundRectCallout">
            <a:avLst>
              <a:gd name="adj1" fmla="val -44583"/>
              <a:gd name="adj2" fmla="val -104080"/>
              <a:gd name="adj3" fmla="val 16667"/>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zh-TW" sz="1400" dirty="0" smtClean="0">
                <a:latin typeface="Arial" panose="020B0604020202020204" pitchFamily="34" charset="0"/>
                <a:ea typeface="新細明體" panose="02020500000000000000" pitchFamily="18" charset="-120"/>
              </a:rPr>
              <a:t>Two control nodes for HA</a:t>
            </a:r>
            <a:endParaRPr kumimoji="1" lang="zh-TW" altLang="en-US" sz="1400" b="0" i="0" u="none" strike="noStrike" cap="none" normalizeH="0" baseline="0" dirty="0" smtClean="0">
              <a:ln>
                <a:noFill/>
              </a:ln>
              <a:solidFill>
                <a:schemeClr val="tx1"/>
              </a:solidFill>
              <a:effectLst/>
              <a:latin typeface="Arial" panose="020B0604020202020204" pitchFamily="34" charset="0"/>
              <a:ea typeface="新細明體" panose="02020500000000000000" pitchFamily="18" charset="-120"/>
            </a:endParaRPr>
          </a:p>
        </p:txBody>
      </p:sp>
      <p:sp>
        <p:nvSpPr>
          <p:cNvPr id="118" name="圓角矩形圖說文字 117"/>
          <p:cNvSpPr/>
          <p:nvPr/>
        </p:nvSpPr>
        <p:spPr bwMode="auto">
          <a:xfrm>
            <a:off x="3909132" y="5453697"/>
            <a:ext cx="2109199" cy="895342"/>
          </a:xfrm>
          <a:prstGeom prst="wedgeRoundRectCallout">
            <a:avLst>
              <a:gd name="adj1" fmla="val 142108"/>
              <a:gd name="adj2" fmla="val 49573"/>
              <a:gd name="adj3" fmla="val 16667"/>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zh-TW" sz="1400" dirty="0" smtClean="0">
                <a:latin typeface="Arial" panose="020B0604020202020204" pitchFamily="34" charset="0"/>
                <a:ea typeface="新細明體" panose="02020500000000000000" pitchFamily="18" charset="-120"/>
              </a:rPr>
              <a:t>Enable L3 agent to run network node functions in compute nodes</a:t>
            </a:r>
            <a:endParaRPr kumimoji="1" lang="zh-TW" altLang="en-US" sz="1400" b="0" i="0" u="none" strike="noStrike" cap="none" normalizeH="0" baseline="0" dirty="0" smtClean="0">
              <a:ln>
                <a:noFill/>
              </a:ln>
              <a:solidFill>
                <a:schemeClr val="tx1"/>
              </a:solidFill>
              <a:effectLst/>
              <a:latin typeface="Arial" panose="020B0604020202020204" pitchFamily="34" charset="0"/>
              <a:ea typeface="新細明體" panose="02020500000000000000" pitchFamily="18" charset="-120"/>
            </a:endParaRPr>
          </a:p>
        </p:txBody>
      </p:sp>
    </p:spTree>
    <p:extLst>
      <p:ext uri="{BB962C8B-B14F-4D97-AF65-F5344CB8AC3E}">
        <p14:creationId xmlns:p14="http://schemas.microsoft.com/office/powerpoint/2010/main" val="1400413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8"/>
                                        </p:tgtEl>
                                        <p:attrNameLst>
                                          <p:attrName>style.visibility</p:attrName>
                                        </p:attrNameLst>
                                      </p:cBhvr>
                                      <p:to>
                                        <p:strVal val="visible"/>
                                      </p:to>
                                    </p:set>
                                    <p:animEffect transition="in" filter="fade">
                                      <p:cBhvr>
                                        <p:cTn id="7" dur="500"/>
                                        <p:tgtEl>
                                          <p:spTgt spid="11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118"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Availability Zones</a:t>
            </a:r>
            <a:endParaRPr lang="zh-TW" altLang="en-US" dirty="0"/>
          </a:p>
        </p:txBody>
      </p:sp>
      <p:pic>
        <p:nvPicPr>
          <p:cNvPr id="2050" name="Picture 2" descr="https://encrypted-tbn3.gstatic.com/images?q=tbn:ANd9GcQpUX08oB_b9nsItXFAuSDBef1YM5wL4quxtsZfOfONkAyIuurK"/>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05735" y="2600114"/>
            <a:ext cx="536403" cy="67344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https://encrypted-tbn3.gstatic.com/images?q=tbn:ANd9GcQpUX08oB_b9nsItXFAuSDBef1YM5wL4quxtsZfOfONkAyIuurK"/>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28080" y="2936838"/>
            <a:ext cx="536403" cy="67344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https://encrypted-tbn3.gstatic.com/images?q=tbn:ANd9GcQpUX08oB_b9nsItXFAuSDBef1YM5wL4quxtsZfOfONkAyIuurK"/>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13019" y="2662125"/>
            <a:ext cx="536403" cy="67344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https://encrypted-tbn3.gstatic.com/images?q=tbn:ANd9GcQpUX08oB_b9nsItXFAuSDBef1YM5wL4quxtsZfOfONkAyIuurK"/>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53743" y="3335573"/>
            <a:ext cx="536403" cy="67344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https://encrypted-tbn3.gstatic.com/images?q=tbn:ANd9GcQpUX08oB_b9nsItXFAuSDBef1YM5wL4quxtsZfOfONkAyIuurK"/>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76845" y="2662125"/>
            <a:ext cx="536403" cy="67344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https://encrypted-tbn3.gstatic.com/images?q=tbn:ANd9GcQpUX08oB_b9nsItXFAuSDBef1YM5wL4quxtsZfOfONkAyIuurK"/>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87051" y="4447029"/>
            <a:ext cx="536403" cy="67344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https://encrypted-tbn3.gstatic.com/images?q=tbn:ANd9GcQpUX08oB_b9nsItXFAuSDBef1YM5wL4quxtsZfOfONkAyIuurK"/>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27775" y="5120477"/>
            <a:ext cx="536403" cy="67344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https://encrypted-tbn3.gstatic.com/images?q=tbn:ANd9GcQpUX08oB_b9nsItXFAuSDBef1YM5wL4quxtsZfOfONkAyIuurK"/>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74799" y="4368803"/>
            <a:ext cx="536403" cy="67344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https://encrypted-tbn3.gstatic.com/images?q=tbn:ANd9GcQpUX08oB_b9nsItXFAuSDBef1YM5wL4quxtsZfOfONkAyIuurK"/>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07874" y="5120477"/>
            <a:ext cx="536403" cy="673448"/>
          </a:xfrm>
          <a:prstGeom prst="rect">
            <a:avLst/>
          </a:prstGeom>
          <a:noFill/>
          <a:extLst>
            <a:ext uri="{909E8E84-426E-40DD-AFC4-6F175D3DCCD1}">
              <a14:hiddenFill xmlns:a14="http://schemas.microsoft.com/office/drawing/2010/main">
                <a:solidFill>
                  <a:srgbClr val="FFFFFF"/>
                </a:solidFill>
              </a14:hiddenFill>
            </a:ext>
          </a:extLst>
        </p:spPr>
      </p:pic>
      <p:sp>
        <p:nvSpPr>
          <p:cNvPr id="3" name="橢圓 2"/>
          <p:cNvSpPr/>
          <p:nvPr/>
        </p:nvSpPr>
        <p:spPr bwMode="auto">
          <a:xfrm>
            <a:off x="1292007" y="2308054"/>
            <a:ext cx="2809102" cy="2141838"/>
          </a:xfrm>
          <a:prstGeom prst="ellipse">
            <a:avLst/>
          </a:prstGeom>
          <a:no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TW" altLang="en-US" sz="1800" b="0" i="0" u="none" strike="noStrike" cap="none" normalizeH="0" baseline="0" smtClean="0">
              <a:ln>
                <a:noFill/>
              </a:ln>
              <a:solidFill>
                <a:schemeClr val="tx1"/>
              </a:solidFill>
              <a:effectLst/>
              <a:latin typeface="Arial" panose="020B0604020202020204" pitchFamily="34" charset="0"/>
              <a:ea typeface="新細明體" panose="02020500000000000000" pitchFamily="18" charset="-120"/>
            </a:endParaRPr>
          </a:p>
        </p:txBody>
      </p:sp>
      <p:sp>
        <p:nvSpPr>
          <p:cNvPr id="14" name="橢圓 13"/>
          <p:cNvSpPr/>
          <p:nvPr/>
        </p:nvSpPr>
        <p:spPr bwMode="auto">
          <a:xfrm>
            <a:off x="5855678" y="2050530"/>
            <a:ext cx="2755728" cy="1904862"/>
          </a:xfrm>
          <a:prstGeom prst="ellipse">
            <a:avLst/>
          </a:prstGeom>
          <a:no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TW" altLang="en-US" sz="1800" b="0" i="0" u="none" strike="noStrike" cap="none" normalizeH="0" baseline="0" smtClean="0">
              <a:ln>
                <a:noFill/>
              </a:ln>
              <a:solidFill>
                <a:schemeClr val="tx1"/>
              </a:solidFill>
              <a:effectLst/>
              <a:latin typeface="Arial" panose="020B0604020202020204" pitchFamily="34" charset="0"/>
              <a:ea typeface="新細明體" panose="02020500000000000000" pitchFamily="18" charset="-120"/>
            </a:endParaRPr>
          </a:p>
        </p:txBody>
      </p:sp>
      <p:sp>
        <p:nvSpPr>
          <p:cNvPr id="15" name="橢圓 14"/>
          <p:cNvSpPr/>
          <p:nvPr/>
        </p:nvSpPr>
        <p:spPr bwMode="auto">
          <a:xfrm>
            <a:off x="3728734" y="4049558"/>
            <a:ext cx="3292131" cy="2430308"/>
          </a:xfrm>
          <a:prstGeom prst="ellipse">
            <a:avLst/>
          </a:prstGeom>
          <a:no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TW" altLang="en-US" sz="1800" b="0" i="0" u="none" strike="noStrike" cap="none" normalizeH="0" baseline="0" smtClean="0">
              <a:ln>
                <a:noFill/>
              </a:ln>
              <a:solidFill>
                <a:schemeClr val="tx1"/>
              </a:solidFill>
              <a:effectLst/>
              <a:latin typeface="Arial" panose="020B0604020202020204" pitchFamily="34" charset="0"/>
              <a:ea typeface="新細明體" panose="02020500000000000000" pitchFamily="18" charset="-120"/>
            </a:endParaRPr>
          </a:p>
        </p:txBody>
      </p:sp>
      <p:sp>
        <p:nvSpPr>
          <p:cNvPr id="13" name="文字方塊 12"/>
          <p:cNvSpPr txBox="1"/>
          <p:nvPr/>
        </p:nvSpPr>
        <p:spPr>
          <a:xfrm>
            <a:off x="1783487" y="3953345"/>
            <a:ext cx="1826141" cy="338554"/>
          </a:xfrm>
          <a:prstGeom prst="rect">
            <a:avLst/>
          </a:prstGeom>
          <a:noFill/>
        </p:spPr>
        <p:txBody>
          <a:bodyPr wrap="none" rtlCol="0">
            <a:spAutoFit/>
          </a:bodyPr>
          <a:lstStyle/>
          <a:p>
            <a:r>
              <a:rPr lang="en-US" altLang="zh-TW" sz="1600" dirty="0" smtClean="0"/>
              <a:t>Zone 1: Fast CPU</a:t>
            </a:r>
            <a:endParaRPr lang="zh-TW" altLang="en-US" sz="1600" dirty="0"/>
          </a:p>
        </p:txBody>
      </p:sp>
      <p:sp>
        <p:nvSpPr>
          <p:cNvPr id="17" name="文字方塊 16"/>
          <p:cNvSpPr txBox="1"/>
          <p:nvPr/>
        </p:nvSpPr>
        <p:spPr>
          <a:xfrm>
            <a:off x="6199444" y="2308054"/>
            <a:ext cx="2068195" cy="338554"/>
          </a:xfrm>
          <a:prstGeom prst="rect">
            <a:avLst/>
          </a:prstGeom>
          <a:noFill/>
        </p:spPr>
        <p:txBody>
          <a:bodyPr wrap="none" rtlCol="0">
            <a:spAutoFit/>
          </a:bodyPr>
          <a:lstStyle/>
          <a:p>
            <a:r>
              <a:rPr lang="en-US" altLang="zh-TW" sz="1600" dirty="0" smtClean="0"/>
              <a:t>Zone 2: Larger MEM</a:t>
            </a:r>
            <a:endParaRPr lang="zh-TW" altLang="en-US" sz="1600" dirty="0"/>
          </a:p>
        </p:txBody>
      </p:sp>
      <p:sp>
        <p:nvSpPr>
          <p:cNvPr id="18" name="文字方塊 17"/>
          <p:cNvSpPr txBox="1"/>
          <p:nvPr/>
        </p:nvSpPr>
        <p:spPr>
          <a:xfrm>
            <a:off x="4262351" y="5852842"/>
            <a:ext cx="2313454" cy="338554"/>
          </a:xfrm>
          <a:prstGeom prst="rect">
            <a:avLst/>
          </a:prstGeom>
          <a:noFill/>
        </p:spPr>
        <p:txBody>
          <a:bodyPr wrap="none" rtlCol="0">
            <a:spAutoFit/>
          </a:bodyPr>
          <a:lstStyle/>
          <a:p>
            <a:r>
              <a:rPr lang="en-US" altLang="zh-TW" sz="1600" dirty="0" smtClean="0"/>
              <a:t>Zone 3: DPDK Enabled</a:t>
            </a:r>
            <a:endParaRPr lang="zh-TW" altLang="en-US" sz="1600" dirty="0"/>
          </a:p>
        </p:txBody>
      </p:sp>
      <p:sp>
        <p:nvSpPr>
          <p:cNvPr id="19" name="內容版面配置區 2"/>
          <p:cNvSpPr txBox="1">
            <a:spLocks/>
          </p:cNvSpPr>
          <p:nvPr/>
        </p:nvSpPr>
        <p:spPr>
          <a:xfrm>
            <a:off x="457200" y="1268895"/>
            <a:ext cx="8229600" cy="4525963"/>
          </a:xfrm>
          <a:prstGeom prst="rect">
            <a:avLst/>
          </a:prstGeom>
        </p:spPr>
        <p:txBody>
          <a:bodyPr>
            <a:normAutofit/>
          </a:bodyPr>
          <a:lstStyle>
            <a:lvl1pPr marL="342900" indent="-342900" algn="l" rtl="0" eaLnBrk="1" fontAlgn="base" hangingPunct="1">
              <a:spcBef>
                <a:spcPct val="20000"/>
              </a:spcBef>
              <a:spcAft>
                <a:spcPct val="0"/>
              </a:spcAft>
              <a:buFont typeface="Wingdings" panose="05000000000000000000" pitchFamily="2" charset="2"/>
              <a:buChar char="v"/>
              <a:defRPr kumimoji="1" sz="2800" b="1" kern="1200">
                <a:solidFill>
                  <a:schemeClr val="accent2"/>
                </a:solidFill>
                <a:latin typeface="+mn-lt"/>
                <a:ea typeface="+mn-ea"/>
                <a:cs typeface="+mn-cs"/>
              </a:defRPr>
            </a:lvl1pPr>
            <a:lvl2pPr marL="742950" indent="-285750" algn="l" rtl="0" eaLnBrk="1" fontAlgn="base" hangingPunct="1">
              <a:spcBef>
                <a:spcPct val="20000"/>
              </a:spcBef>
              <a:spcAft>
                <a:spcPct val="0"/>
              </a:spcAft>
              <a:buFont typeface="Wingdings" panose="05000000000000000000" pitchFamily="2" charset="2"/>
              <a:buChar char="u"/>
              <a:defRPr kumimoji="1" sz="2400" b="1" kern="1200">
                <a:solidFill>
                  <a:schemeClr val="accent2"/>
                </a:solidFill>
                <a:latin typeface="+mn-lt"/>
                <a:ea typeface="+mn-ea"/>
                <a:cs typeface="+mn-cs"/>
              </a:defRPr>
            </a:lvl2pPr>
            <a:lvl3pPr marL="1143000" indent="-228600" algn="l" rtl="0" eaLnBrk="1" fontAlgn="base" hangingPunct="1">
              <a:spcBef>
                <a:spcPct val="20000"/>
              </a:spcBef>
              <a:spcAft>
                <a:spcPct val="0"/>
              </a:spcAft>
              <a:buFont typeface="Wingdings" panose="05000000000000000000" pitchFamily="2" charset="2"/>
              <a:buChar char="l"/>
              <a:defRPr kumimoji="1" sz="2000" b="1" kern="1200">
                <a:solidFill>
                  <a:srgbClr val="008000"/>
                </a:solidFill>
                <a:latin typeface="+mn-lt"/>
                <a:ea typeface="+mn-ea"/>
                <a:cs typeface="+mn-cs"/>
              </a:defRPr>
            </a:lvl3pPr>
            <a:lvl4pPr marL="1600200" indent="-228600" algn="l" rtl="0" eaLnBrk="1" fontAlgn="base" hangingPunct="1">
              <a:spcBef>
                <a:spcPct val="20000"/>
              </a:spcBef>
              <a:spcAft>
                <a:spcPct val="0"/>
              </a:spcAft>
              <a:buChar char="–"/>
              <a:defRPr kumimoji="1" sz="1600" b="1" kern="1200">
                <a:solidFill>
                  <a:schemeClr val="tx1"/>
                </a:solidFill>
                <a:latin typeface="+mn-lt"/>
                <a:ea typeface="+mn-ea"/>
                <a:cs typeface="+mn-cs"/>
              </a:defRPr>
            </a:lvl4pPr>
            <a:lvl5pPr marL="2057400" indent="-228600" algn="l" rtl="0" eaLnBrk="1" fontAlgn="base" hangingPunct="1">
              <a:spcBef>
                <a:spcPct val="20000"/>
              </a:spcBef>
              <a:spcAft>
                <a:spcPct val="0"/>
              </a:spcAft>
              <a:buChar char="»"/>
              <a:defRPr kumimoji="1" sz="16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TW" b="0" dirty="0" smtClean="0">
                <a:latin typeface="Calibri" panose="020F0502020204030204" pitchFamily="34" charset="0"/>
              </a:rPr>
              <a:t>We can aggregate compute nodes as available zones</a:t>
            </a:r>
          </a:p>
        </p:txBody>
      </p:sp>
    </p:spTree>
    <p:extLst>
      <p:ext uri="{BB962C8B-B14F-4D97-AF65-F5344CB8AC3E}">
        <p14:creationId xmlns:p14="http://schemas.microsoft.com/office/powerpoint/2010/main" val="168023791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雲朵形 15"/>
          <p:cNvSpPr/>
          <p:nvPr/>
        </p:nvSpPr>
        <p:spPr bwMode="auto">
          <a:xfrm>
            <a:off x="3517961" y="2899014"/>
            <a:ext cx="2072980" cy="2752333"/>
          </a:xfrm>
          <a:prstGeom prst="cloud">
            <a:avLst/>
          </a:prstGeom>
          <a:ln>
            <a:headEnd type="none" w="med" len="med"/>
            <a:tailEnd type="none" w="med" len="med"/>
          </a:ln>
          <a:extLst/>
        </p:spPr>
        <p:style>
          <a:lnRef idx="1">
            <a:schemeClr val="accent5"/>
          </a:lnRef>
          <a:fillRef idx="3">
            <a:schemeClr val="accent5"/>
          </a:fillRef>
          <a:effectRef idx="2">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zh-TW" sz="1400" dirty="0" smtClean="0">
                <a:solidFill>
                  <a:schemeClr val="tx1"/>
                </a:solidFill>
                <a:latin typeface="Arial" panose="020B0604020202020204" pitchFamily="34" charset="0"/>
                <a:ea typeface="新細明體" panose="02020500000000000000" pitchFamily="18" charset="-120"/>
              </a:rPr>
              <a:t>Cloud</a:t>
            </a:r>
            <a:r>
              <a:rPr kumimoji="1" lang="en-US" altLang="zh-TW" sz="1400" b="0" i="0" u="none" strike="noStrike" cap="none" normalizeH="0" baseline="0" dirty="0" smtClean="0">
                <a:ln>
                  <a:noFill/>
                </a:ln>
                <a:solidFill>
                  <a:schemeClr val="tx1"/>
                </a:solidFill>
                <a:effectLst/>
                <a:latin typeface="Arial" panose="020B0604020202020204" pitchFamily="34" charset="0"/>
                <a:ea typeface="新細明體" panose="02020500000000000000" pitchFamily="18" charset="-120"/>
              </a:rPr>
              <a:t> Network</a:t>
            </a:r>
          </a:p>
          <a:p>
            <a:pPr marL="0" marR="0" indent="0" algn="ctr" defTabSz="914400" rtl="0" eaLnBrk="1" fontAlgn="base" latinLnBrk="0" hangingPunct="1">
              <a:lnSpc>
                <a:spcPct val="100000"/>
              </a:lnSpc>
              <a:spcBef>
                <a:spcPct val="0"/>
              </a:spcBef>
              <a:spcAft>
                <a:spcPct val="0"/>
              </a:spcAft>
              <a:buClrTx/>
              <a:buSzTx/>
              <a:buFontTx/>
              <a:buNone/>
              <a:tabLst/>
            </a:pPr>
            <a:r>
              <a:rPr kumimoji="1" lang="en-US" altLang="zh-TW" sz="1400" dirty="0" smtClean="0">
                <a:solidFill>
                  <a:schemeClr val="tx1"/>
                </a:solidFill>
                <a:latin typeface="Arial" panose="020B0604020202020204" pitchFamily="34" charset="0"/>
                <a:ea typeface="新細明體" panose="02020500000000000000" pitchFamily="18" charset="-120"/>
              </a:rPr>
              <a:t>192.168.100.0/24</a:t>
            </a:r>
            <a:endParaRPr kumimoji="1" lang="zh-TW" altLang="en-US" sz="1400" b="0" i="0" u="none" strike="noStrike" cap="none" normalizeH="0" baseline="0" dirty="0" smtClean="0">
              <a:ln>
                <a:noFill/>
              </a:ln>
              <a:solidFill>
                <a:schemeClr val="tx1"/>
              </a:solidFill>
              <a:effectLst/>
              <a:latin typeface="Arial" panose="020B0604020202020204" pitchFamily="34" charset="0"/>
              <a:ea typeface="新細明體" panose="02020500000000000000" pitchFamily="18" charset="-120"/>
            </a:endParaRPr>
          </a:p>
        </p:txBody>
      </p:sp>
      <p:sp>
        <p:nvSpPr>
          <p:cNvPr id="13" name="雲朵形 12"/>
          <p:cNvSpPr/>
          <p:nvPr/>
        </p:nvSpPr>
        <p:spPr bwMode="auto">
          <a:xfrm>
            <a:off x="5688599" y="2595853"/>
            <a:ext cx="3372004" cy="3799267"/>
          </a:xfrm>
          <a:prstGeom prst="cloud">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en-US" altLang="zh-TW" sz="1400" dirty="0">
              <a:latin typeface="Arial" panose="020B0604020202020204" pitchFamily="34" charset="0"/>
              <a:ea typeface="新細明體" panose="02020500000000000000" pitchFamily="18" charset="-120"/>
            </a:endParaRPr>
          </a:p>
          <a:p>
            <a:pPr marL="0" marR="0" indent="0" algn="ctr" defTabSz="914400" rtl="0" eaLnBrk="1" fontAlgn="base" latinLnBrk="0" hangingPunct="1">
              <a:lnSpc>
                <a:spcPct val="100000"/>
              </a:lnSpc>
              <a:spcBef>
                <a:spcPct val="0"/>
              </a:spcBef>
              <a:spcAft>
                <a:spcPct val="0"/>
              </a:spcAft>
              <a:buClrTx/>
              <a:buSzTx/>
              <a:buFontTx/>
              <a:buNone/>
              <a:tabLst/>
            </a:pPr>
            <a:endParaRPr kumimoji="1" lang="en-US" altLang="zh-TW" sz="1400" b="0" i="0" u="none" strike="noStrike" cap="none" normalizeH="0" baseline="0" dirty="0" smtClean="0">
              <a:ln>
                <a:noFill/>
              </a:ln>
              <a:solidFill>
                <a:schemeClr val="tx1"/>
              </a:solidFill>
              <a:effectLst/>
              <a:latin typeface="Arial" panose="020B0604020202020204" pitchFamily="34" charset="0"/>
              <a:ea typeface="新細明體" panose="02020500000000000000" pitchFamily="18" charset="-120"/>
            </a:endParaRPr>
          </a:p>
          <a:p>
            <a:pPr marL="0" marR="0" indent="0" algn="ctr" defTabSz="914400" rtl="0" eaLnBrk="1" fontAlgn="base" latinLnBrk="0" hangingPunct="1">
              <a:lnSpc>
                <a:spcPct val="100000"/>
              </a:lnSpc>
              <a:spcBef>
                <a:spcPct val="0"/>
              </a:spcBef>
              <a:spcAft>
                <a:spcPct val="0"/>
              </a:spcAft>
              <a:buClrTx/>
              <a:buSzTx/>
              <a:buFontTx/>
              <a:buNone/>
              <a:tabLst/>
            </a:pPr>
            <a:endParaRPr kumimoji="1" lang="en-US" altLang="zh-TW" sz="1400" dirty="0">
              <a:latin typeface="Arial" panose="020B0604020202020204" pitchFamily="34" charset="0"/>
              <a:ea typeface="新細明體" panose="02020500000000000000" pitchFamily="18" charset="-120"/>
            </a:endParaRPr>
          </a:p>
          <a:p>
            <a:pPr marL="0" marR="0" indent="0" algn="ctr" defTabSz="914400" rtl="0" eaLnBrk="1" fontAlgn="base" latinLnBrk="0" hangingPunct="1">
              <a:lnSpc>
                <a:spcPct val="100000"/>
              </a:lnSpc>
              <a:spcBef>
                <a:spcPct val="0"/>
              </a:spcBef>
              <a:spcAft>
                <a:spcPct val="0"/>
              </a:spcAft>
              <a:buClrTx/>
              <a:buSzTx/>
              <a:buFontTx/>
              <a:buNone/>
              <a:tabLst/>
            </a:pPr>
            <a:endParaRPr kumimoji="1" lang="en-US" altLang="zh-TW" sz="1400" b="0" i="0" u="none" strike="noStrike" cap="none" normalizeH="0" baseline="0" dirty="0" smtClean="0">
              <a:ln>
                <a:noFill/>
              </a:ln>
              <a:solidFill>
                <a:schemeClr val="tx1"/>
              </a:solidFill>
              <a:effectLst/>
              <a:latin typeface="Arial" panose="020B0604020202020204" pitchFamily="34" charset="0"/>
              <a:ea typeface="新細明體" panose="02020500000000000000" pitchFamily="18" charset="-120"/>
            </a:endParaRPr>
          </a:p>
          <a:p>
            <a:pPr marL="0" marR="0" indent="0" algn="ctr" defTabSz="914400" rtl="0" eaLnBrk="1" fontAlgn="base" latinLnBrk="0" hangingPunct="1">
              <a:lnSpc>
                <a:spcPct val="100000"/>
              </a:lnSpc>
              <a:spcBef>
                <a:spcPct val="0"/>
              </a:spcBef>
              <a:spcAft>
                <a:spcPct val="0"/>
              </a:spcAft>
              <a:buClrTx/>
              <a:buSzTx/>
              <a:buFontTx/>
              <a:buNone/>
              <a:tabLst/>
            </a:pPr>
            <a:endParaRPr kumimoji="1" lang="en-US" altLang="zh-TW" sz="1400" dirty="0">
              <a:latin typeface="Arial" panose="020B0604020202020204" pitchFamily="34" charset="0"/>
              <a:ea typeface="新細明體" panose="02020500000000000000" pitchFamily="18" charset="-120"/>
            </a:endParaRPr>
          </a:p>
          <a:p>
            <a:pPr marL="0" marR="0" indent="0" algn="ctr" defTabSz="914400" rtl="0" eaLnBrk="1" fontAlgn="base" latinLnBrk="0" hangingPunct="1">
              <a:lnSpc>
                <a:spcPct val="100000"/>
              </a:lnSpc>
              <a:spcBef>
                <a:spcPct val="0"/>
              </a:spcBef>
              <a:spcAft>
                <a:spcPct val="0"/>
              </a:spcAft>
              <a:buClrTx/>
              <a:buSzTx/>
              <a:buFontTx/>
              <a:buNone/>
              <a:tabLst/>
            </a:pPr>
            <a:endParaRPr kumimoji="1" lang="en-US" altLang="zh-TW" sz="1400" b="0" i="0" u="none" strike="noStrike" cap="none" normalizeH="0" baseline="0" dirty="0" smtClean="0">
              <a:ln>
                <a:noFill/>
              </a:ln>
              <a:solidFill>
                <a:schemeClr val="tx1"/>
              </a:solidFill>
              <a:effectLst/>
              <a:latin typeface="Arial" panose="020B0604020202020204" pitchFamily="34" charset="0"/>
              <a:ea typeface="新細明體" panose="02020500000000000000" pitchFamily="18" charset="-120"/>
            </a:endParaRPr>
          </a:p>
          <a:p>
            <a:pPr marL="0" marR="0" indent="0" algn="ctr" defTabSz="914400" rtl="0" eaLnBrk="1" fontAlgn="base" latinLnBrk="0" hangingPunct="1">
              <a:lnSpc>
                <a:spcPct val="100000"/>
              </a:lnSpc>
              <a:spcBef>
                <a:spcPct val="0"/>
              </a:spcBef>
              <a:spcAft>
                <a:spcPct val="0"/>
              </a:spcAft>
              <a:buClrTx/>
              <a:buSzTx/>
              <a:buFontTx/>
              <a:buNone/>
              <a:tabLst/>
            </a:pPr>
            <a:r>
              <a:rPr kumimoji="1" lang="en-US" altLang="zh-TW" sz="1400" dirty="0" smtClean="0">
                <a:latin typeface="Arial" panose="020B0604020202020204" pitchFamily="34" charset="0"/>
                <a:ea typeface="新細明體" panose="02020500000000000000" pitchFamily="18" charset="-120"/>
              </a:rPr>
              <a:t>Private Subnet 2</a:t>
            </a:r>
          </a:p>
          <a:p>
            <a:pPr marL="0" marR="0" indent="0" algn="ctr" defTabSz="914400" rtl="0" eaLnBrk="1" fontAlgn="base" latinLnBrk="0" hangingPunct="1">
              <a:lnSpc>
                <a:spcPct val="100000"/>
              </a:lnSpc>
              <a:spcBef>
                <a:spcPct val="0"/>
              </a:spcBef>
              <a:spcAft>
                <a:spcPct val="0"/>
              </a:spcAft>
              <a:buClrTx/>
              <a:buSzTx/>
              <a:buFontTx/>
              <a:buNone/>
              <a:tabLst/>
            </a:pPr>
            <a:r>
              <a:rPr kumimoji="1" lang="en-US" altLang="zh-TW" sz="1400" b="0" i="0" u="none" strike="noStrike" cap="none" normalizeH="0" baseline="0" dirty="0" smtClean="0">
                <a:ln>
                  <a:noFill/>
                </a:ln>
                <a:solidFill>
                  <a:schemeClr val="tx1"/>
                </a:solidFill>
                <a:effectLst/>
                <a:latin typeface="Arial" panose="020B0604020202020204" pitchFamily="34" charset="0"/>
                <a:ea typeface="新細明體" panose="02020500000000000000" pitchFamily="18" charset="-120"/>
              </a:rPr>
              <a:t>10.1.1.0/24</a:t>
            </a:r>
            <a:endParaRPr kumimoji="1" lang="zh-TW" altLang="en-US" sz="1400" b="0" i="0" u="none" strike="noStrike" cap="none" normalizeH="0" baseline="0" dirty="0" smtClean="0">
              <a:ln>
                <a:noFill/>
              </a:ln>
              <a:solidFill>
                <a:schemeClr val="tx1"/>
              </a:solidFill>
              <a:effectLst/>
              <a:latin typeface="Arial" panose="020B0604020202020204" pitchFamily="34" charset="0"/>
              <a:ea typeface="新細明體" panose="02020500000000000000" pitchFamily="18" charset="-120"/>
            </a:endParaRPr>
          </a:p>
        </p:txBody>
      </p:sp>
      <p:sp>
        <p:nvSpPr>
          <p:cNvPr id="7" name="雲朵形 6"/>
          <p:cNvSpPr/>
          <p:nvPr/>
        </p:nvSpPr>
        <p:spPr bwMode="auto">
          <a:xfrm>
            <a:off x="0" y="2895093"/>
            <a:ext cx="3372004" cy="3799267"/>
          </a:xfrm>
          <a:prstGeom prst="cloud">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en-US" altLang="zh-TW" sz="1400" b="0" i="0" u="none" strike="noStrike" cap="none" normalizeH="0" baseline="0" dirty="0" smtClean="0">
              <a:ln>
                <a:noFill/>
              </a:ln>
              <a:solidFill>
                <a:schemeClr val="tx1"/>
              </a:solidFill>
              <a:effectLst/>
              <a:latin typeface="Arial" panose="020B0604020202020204" pitchFamily="34" charset="0"/>
              <a:ea typeface="新細明體" panose="02020500000000000000" pitchFamily="18" charset="-120"/>
            </a:endParaRPr>
          </a:p>
          <a:p>
            <a:pPr marL="0" marR="0" indent="0" algn="ctr" defTabSz="914400" rtl="0" eaLnBrk="1" fontAlgn="base" latinLnBrk="0" hangingPunct="1">
              <a:lnSpc>
                <a:spcPct val="100000"/>
              </a:lnSpc>
              <a:spcBef>
                <a:spcPct val="0"/>
              </a:spcBef>
              <a:spcAft>
                <a:spcPct val="0"/>
              </a:spcAft>
              <a:buClrTx/>
              <a:buSzTx/>
              <a:buFontTx/>
              <a:buNone/>
              <a:tabLst/>
            </a:pPr>
            <a:endParaRPr kumimoji="1" lang="en-US" altLang="zh-TW" sz="1400" dirty="0">
              <a:latin typeface="Arial" panose="020B0604020202020204" pitchFamily="34" charset="0"/>
              <a:ea typeface="新細明體" panose="02020500000000000000" pitchFamily="18" charset="-120"/>
            </a:endParaRPr>
          </a:p>
          <a:p>
            <a:pPr marL="0" marR="0" indent="0" algn="ctr" defTabSz="914400" rtl="0" eaLnBrk="1" fontAlgn="base" latinLnBrk="0" hangingPunct="1">
              <a:lnSpc>
                <a:spcPct val="100000"/>
              </a:lnSpc>
              <a:spcBef>
                <a:spcPct val="0"/>
              </a:spcBef>
              <a:spcAft>
                <a:spcPct val="0"/>
              </a:spcAft>
              <a:buClrTx/>
              <a:buSzTx/>
              <a:buFontTx/>
              <a:buNone/>
              <a:tabLst/>
            </a:pPr>
            <a:endParaRPr kumimoji="1" lang="en-US" altLang="zh-TW" sz="1400" b="0" i="0" u="none" strike="noStrike" cap="none" normalizeH="0" baseline="0" dirty="0" smtClean="0">
              <a:ln>
                <a:noFill/>
              </a:ln>
              <a:solidFill>
                <a:schemeClr val="tx1"/>
              </a:solidFill>
              <a:effectLst/>
              <a:latin typeface="Arial" panose="020B0604020202020204" pitchFamily="34" charset="0"/>
              <a:ea typeface="新細明體" panose="02020500000000000000" pitchFamily="18" charset="-120"/>
            </a:endParaRPr>
          </a:p>
          <a:p>
            <a:pPr marL="0" marR="0" indent="0" algn="ctr" defTabSz="914400" rtl="0" eaLnBrk="1" fontAlgn="base" latinLnBrk="0" hangingPunct="1">
              <a:lnSpc>
                <a:spcPct val="100000"/>
              </a:lnSpc>
              <a:spcBef>
                <a:spcPct val="0"/>
              </a:spcBef>
              <a:spcAft>
                <a:spcPct val="0"/>
              </a:spcAft>
              <a:buClrTx/>
              <a:buSzTx/>
              <a:buFontTx/>
              <a:buNone/>
              <a:tabLst/>
            </a:pPr>
            <a:endParaRPr kumimoji="1" lang="en-US" altLang="zh-TW" sz="1400" dirty="0">
              <a:latin typeface="Arial" panose="020B0604020202020204" pitchFamily="34" charset="0"/>
              <a:ea typeface="新細明體" panose="02020500000000000000" pitchFamily="18" charset="-120"/>
            </a:endParaRPr>
          </a:p>
          <a:p>
            <a:pPr marL="0" marR="0" indent="0" algn="ctr" defTabSz="914400" rtl="0" eaLnBrk="1" fontAlgn="base" latinLnBrk="0" hangingPunct="1">
              <a:lnSpc>
                <a:spcPct val="100000"/>
              </a:lnSpc>
              <a:spcBef>
                <a:spcPct val="0"/>
              </a:spcBef>
              <a:spcAft>
                <a:spcPct val="0"/>
              </a:spcAft>
              <a:buClrTx/>
              <a:buSzTx/>
              <a:buFontTx/>
              <a:buNone/>
              <a:tabLst/>
            </a:pPr>
            <a:endParaRPr kumimoji="1" lang="en-US" altLang="zh-TW" sz="1400" b="0" i="0" u="none" strike="noStrike" cap="none" normalizeH="0" baseline="0" dirty="0" smtClean="0">
              <a:ln>
                <a:noFill/>
              </a:ln>
              <a:solidFill>
                <a:schemeClr val="tx1"/>
              </a:solidFill>
              <a:effectLst/>
              <a:latin typeface="Arial" panose="020B0604020202020204" pitchFamily="34" charset="0"/>
              <a:ea typeface="新細明體" panose="02020500000000000000" pitchFamily="18" charset="-120"/>
            </a:endParaRPr>
          </a:p>
          <a:p>
            <a:pPr marL="0" marR="0" indent="0" algn="ctr" defTabSz="914400" rtl="0" eaLnBrk="1" fontAlgn="base" latinLnBrk="0" hangingPunct="1">
              <a:lnSpc>
                <a:spcPct val="100000"/>
              </a:lnSpc>
              <a:spcBef>
                <a:spcPct val="0"/>
              </a:spcBef>
              <a:spcAft>
                <a:spcPct val="0"/>
              </a:spcAft>
              <a:buClrTx/>
              <a:buSzTx/>
              <a:buFontTx/>
              <a:buNone/>
              <a:tabLst/>
            </a:pPr>
            <a:endParaRPr kumimoji="1" lang="en-US" altLang="zh-TW" sz="1400" dirty="0">
              <a:latin typeface="Arial" panose="020B0604020202020204" pitchFamily="34" charset="0"/>
              <a:ea typeface="新細明體" panose="02020500000000000000" pitchFamily="18" charset="-120"/>
            </a:endParaRPr>
          </a:p>
          <a:p>
            <a:pPr marL="0" marR="0" indent="0" algn="ctr" defTabSz="914400" rtl="0" eaLnBrk="1" fontAlgn="base" latinLnBrk="0" hangingPunct="1">
              <a:lnSpc>
                <a:spcPct val="100000"/>
              </a:lnSpc>
              <a:spcBef>
                <a:spcPct val="0"/>
              </a:spcBef>
              <a:spcAft>
                <a:spcPct val="0"/>
              </a:spcAft>
              <a:buClrTx/>
              <a:buSzTx/>
              <a:buFontTx/>
              <a:buNone/>
              <a:tabLst/>
            </a:pPr>
            <a:r>
              <a:rPr kumimoji="1" lang="en-US" altLang="zh-TW" sz="1400" dirty="0" smtClean="0">
                <a:latin typeface="Arial" panose="020B0604020202020204" pitchFamily="34" charset="0"/>
                <a:ea typeface="新細明體" panose="02020500000000000000" pitchFamily="18" charset="-120"/>
              </a:rPr>
              <a:t>Private Subnet 1</a:t>
            </a:r>
          </a:p>
          <a:p>
            <a:pPr marL="0" marR="0" indent="0" algn="ctr" defTabSz="914400" rtl="0" eaLnBrk="1" fontAlgn="base" latinLnBrk="0" hangingPunct="1">
              <a:lnSpc>
                <a:spcPct val="100000"/>
              </a:lnSpc>
              <a:spcBef>
                <a:spcPct val="0"/>
              </a:spcBef>
              <a:spcAft>
                <a:spcPct val="0"/>
              </a:spcAft>
              <a:buClrTx/>
              <a:buSzTx/>
              <a:buFontTx/>
              <a:buNone/>
              <a:tabLst/>
            </a:pPr>
            <a:r>
              <a:rPr kumimoji="1" lang="en-US" altLang="zh-TW" sz="1400" b="0" i="0" u="none" strike="noStrike" cap="none" normalizeH="0" baseline="0" dirty="0" smtClean="0">
                <a:ln>
                  <a:noFill/>
                </a:ln>
                <a:solidFill>
                  <a:schemeClr val="tx1"/>
                </a:solidFill>
                <a:effectLst/>
                <a:latin typeface="Arial" panose="020B0604020202020204" pitchFamily="34" charset="0"/>
                <a:ea typeface="新細明體" panose="02020500000000000000" pitchFamily="18" charset="-120"/>
              </a:rPr>
              <a:t>172.16.1.0/24</a:t>
            </a:r>
          </a:p>
        </p:txBody>
      </p:sp>
      <p:sp>
        <p:nvSpPr>
          <p:cNvPr id="2" name="標題 1"/>
          <p:cNvSpPr>
            <a:spLocks noGrp="1"/>
          </p:cNvSpPr>
          <p:nvPr>
            <p:ph type="title"/>
          </p:nvPr>
        </p:nvSpPr>
        <p:spPr/>
        <p:txBody>
          <a:bodyPr/>
          <a:lstStyle/>
          <a:p>
            <a:r>
              <a:rPr lang="en-US" altLang="zh-TW" dirty="0"/>
              <a:t>Inter-subnet Communication with Floating IP</a:t>
            </a:r>
            <a:endParaRPr lang="zh-TW" altLang="en-US" dirty="0"/>
          </a:p>
        </p:txBody>
      </p:sp>
      <p:sp>
        <p:nvSpPr>
          <p:cNvPr id="5" name="圓角矩形 4"/>
          <p:cNvSpPr/>
          <p:nvPr/>
        </p:nvSpPr>
        <p:spPr bwMode="auto">
          <a:xfrm>
            <a:off x="1350703" y="3156659"/>
            <a:ext cx="1111044" cy="633274"/>
          </a:xfrm>
          <a:prstGeom prst="roundRect">
            <a:avLst/>
          </a:prstGeom>
          <a:ln>
            <a:headEnd type="none" w="med" len="med"/>
            <a:tailEnd type="none" w="med" len="med"/>
          </a:ln>
          <a:extLst/>
        </p:spPr>
        <p:style>
          <a:lnRef idx="1">
            <a:schemeClr val="accent6"/>
          </a:lnRef>
          <a:fillRef idx="2">
            <a:schemeClr val="accent6"/>
          </a:fillRef>
          <a:effectRef idx="1">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zh-TW" sz="2800" b="0" i="0" u="none" strike="noStrike" cap="none" normalizeH="0" baseline="0" dirty="0" smtClean="0">
                <a:ln>
                  <a:noFill/>
                </a:ln>
                <a:solidFill>
                  <a:schemeClr val="tx1"/>
                </a:solidFill>
                <a:effectLst/>
                <a:latin typeface="Arial" panose="020B0604020202020204" pitchFamily="34" charset="0"/>
                <a:ea typeface="新細明體" panose="02020500000000000000" pitchFamily="18" charset="-120"/>
              </a:rPr>
              <a:t>VM</a:t>
            </a:r>
            <a:endParaRPr kumimoji="1" lang="zh-TW" altLang="en-US" sz="1400" b="0" i="0" u="none" strike="noStrike" cap="none" normalizeH="0" baseline="0" dirty="0" smtClean="0">
              <a:ln>
                <a:noFill/>
              </a:ln>
              <a:solidFill>
                <a:schemeClr val="tx1"/>
              </a:solidFill>
              <a:effectLst/>
              <a:latin typeface="Arial" panose="020B0604020202020204" pitchFamily="34" charset="0"/>
              <a:ea typeface="新細明體" panose="02020500000000000000" pitchFamily="18" charset="-120"/>
            </a:endParaRPr>
          </a:p>
        </p:txBody>
      </p:sp>
      <p:sp>
        <p:nvSpPr>
          <p:cNvPr id="14" name="文字方塊 13"/>
          <p:cNvSpPr txBox="1"/>
          <p:nvPr/>
        </p:nvSpPr>
        <p:spPr>
          <a:xfrm>
            <a:off x="1276961" y="3842063"/>
            <a:ext cx="1274708" cy="369332"/>
          </a:xfrm>
          <a:prstGeom prst="rect">
            <a:avLst/>
          </a:prstGeom>
          <a:noFill/>
        </p:spPr>
        <p:txBody>
          <a:bodyPr wrap="none" rtlCol="0">
            <a:spAutoFit/>
          </a:bodyPr>
          <a:lstStyle/>
          <a:p>
            <a:r>
              <a:rPr lang="en-US" altLang="zh-TW" dirty="0"/>
              <a:t>172.16.1.3</a:t>
            </a:r>
            <a:endParaRPr lang="zh-TW" altLang="en-US" dirty="0"/>
          </a:p>
        </p:txBody>
      </p:sp>
      <p:sp>
        <p:nvSpPr>
          <p:cNvPr id="15" name="文字方塊 14"/>
          <p:cNvSpPr txBox="1"/>
          <p:nvPr/>
        </p:nvSpPr>
        <p:spPr>
          <a:xfrm>
            <a:off x="6968654" y="3271239"/>
            <a:ext cx="1018227" cy="369332"/>
          </a:xfrm>
          <a:prstGeom prst="rect">
            <a:avLst/>
          </a:prstGeom>
          <a:noFill/>
        </p:spPr>
        <p:txBody>
          <a:bodyPr wrap="none" rtlCol="0">
            <a:spAutoFit/>
          </a:bodyPr>
          <a:lstStyle/>
          <a:p>
            <a:r>
              <a:rPr lang="en-US" altLang="zh-TW" dirty="0"/>
              <a:t>10.1.1.4</a:t>
            </a:r>
            <a:endParaRPr lang="zh-TW" altLang="en-US" dirty="0"/>
          </a:p>
        </p:txBody>
      </p:sp>
      <p:pic>
        <p:nvPicPr>
          <p:cNvPr id="19" name="圖片 18"/>
          <p:cNvPicPr>
            <a:picLocks noChangeAspect="1"/>
          </p:cNvPicPr>
          <p:nvPr/>
        </p:nvPicPr>
        <p:blipFill rotWithShape="1">
          <a:blip r:embed="rId2"/>
          <a:srcRect l="6660" t="10879" r="10229" b="12403"/>
          <a:stretch/>
        </p:blipFill>
        <p:spPr>
          <a:xfrm>
            <a:off x="2998991" y="4688284"/>
            <a:ext cx="974360" cy="749509"/>
          </a:xfrm>
          <a:prstGeom prst="rect">
            <a:avLst/>
          </a:prstGeom>
        </p:spPr>
      </p:pic>
      <p:sp>
        <p:nvSpPr>
          <p:cNvPr id="21" name="文字方塊 20"/>
          <p:cNvSpPr txBox="1"/>
          <p:nvPr/>
        </p:nvSpPr>
        <p:spPr>
          <a:xfrm>
            <a:off x="3329392" y="5512879"/>
            <a:ext cx="992579" cy="369332"/>
          </a:xfrm>
          <a:prstGeom prst="rect">
            <a:avLst/>
          </a:prstGeom>
          <a:noFill/>
        </p:spPr>
        <p:txBody>
          <a:bodyPr wrap="none" rtlCol="0">
            <a:spAutoFit/>
          </a:bodyPr>
          <a:lstStyle/>
          <a:p>
            <a:r>
              <a:rPr lang="en-US" altLang="zh-TW" dirty="0" err="1" smtClean="0"/>
              <a:t>vRouter</a:t>
            </a:r>
            <a:endParaRPr lang="zh-TW" altLang="en-US" dirty="0"/>
          </a:p>
        </p:txBody>
      </p:sp>
      <p:pic>
        <p:nvPicPr>
          <p:cNvPr id="22" name="圖片 21"/>
          <p:cNvPicPr>
            <a:picLocks noChangeAspect="1"/>
          </p:cNvPicPr>
          <p:nvPr/>
        </p:nvPicPr>
        <p:blipFill rotWithShape="1">
          <a:blip r:embed="rId2"/>
          <a:srcRect l="6660" t="10879" r="10229" b="12403"/>
          <a:stretch/>
        </p:blipFill>
        <p:spPr>
          <a:xfrm>
            <a:off x="5073020" y="4193596"/>
            <a:ext cx="974360" cy="749509"/>
          </a:xfrm>
          <a:prstGeom prst="rect">
            <a:avLst/>
          </a:prstGeom>
        </p:spPr>
      </p:pic>
      <p:sp>
        <p:nvSpPr>
          <p:cNvPr id="23" name="文字方塊 22"/>
          <p:cNvSpPr txBox="1"/>
          <p:nvPr/>
        </p:nvSpPr>
        <p:spPr>
          <a:xfrm>
            <a:off x="4702194" y="5138124"/>
            <a:ext cx="992579" cy="369332"/>
          </a:xfrm>
          <a:prstGeom prst="rect">
            <a:avLst/>
          </a:prstGeom>
          <a:noFill/>
        </p:spPr>
        <p:txBody>
          <a:bodyPr wrap="none" rtlCol="0">
            <a:spAutoFit/>
          </a:bodyPr>
          <a:lstStyle/>
          <a:p>
            <a:r>
              <a:rPr lang="en-US" altLang="zh-TW" dirty="0" err="1" smtClean="0"/>
              <a:t>vRouter</a:t>
            </a:r>
            <a:endParaRPr lang="zh-TW" altLang="en-US" dirty="0"/>
          </a:p>
        </p:txBody>
      </p:sp>
      <p:sp>
        <p:nvSpPr>
          <p:cNvPr id="24" name="矩形 23"/>
          <p:cNvSpPr/>
          <p:nvPr/>
        </p:nvSpPr>
        <p:spPr bwMode="auto">
          <a:xfrm>
            <a:off x="4055882" y="4193596"/>
            <a:ext cx="1550951" cy="461319"/>
          </a:xfrm>
          <a:prstGeom prst="rect">
            <a:avLst/>
          </a:prstGeom>
          <a:ln>
            <a:headEnd type="none" w="med" len="med"/>
            <a:tailEnd type="none" w="med" len="med"/>
          </a:ln>
          <a:extLst/>
        </p:spPr>
        <p:style>
          <a:lnRef idx="1">
            <a:schemeClr val="accent3"/>
          </a:lnRef>
          <a:fillRef idx="3">
            <a:schemeClr val="accent3"/>
          </a:fillRef>
          <a:effectRef idx="2">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zh-TW" sz="1400" b="0" i="0" u="none" strike="noStrike" cap="none" normalizeH="0" dirty="0" smtClean="0">
                <a:ln>
                  <a:noFill/>
                </a:ln>
                <a:solidFill>
                  <a:schemeClr val="tx1"/>
                </a:solidFill>
                <a:effectLst/>
                <a:latin typeface="Arial" panose="020B0604020202020204" pitchFamily="34" charset="0"/>
                <a:ea typeface="新細明體" panose="02020500000000000000" pitchFamily="18" charset="-120"/>
              </a:rPr>
              <a:t>Floating IP</a:t>
            </a:r>
          </a:p>
          <a:p>
            <a:pPr marL="0" marR="0" indent="0" algn="ctr" defTabSz="914400" rtl="0" eaLnBrk="1" fontAlgn="base" latinLnBrk="0" hangingPunct="1">
              <a:lnSpc>
                <a:spcPct val="100000"/>
              </a:lnSpc>
              <a:spcBef>
                <a:spcPct val="0"/>
              </a:spcBef>
              <a:spcAft>
                <a:spcPct val="0"/>
              </a:spcAft>
              <a:buClrTx/>
              <a:buSzTx/>
              <a:buFontTx/>
              <a:buNone/>
              <a:tabLst/>
            </a:pPr>
            <a:r>
              <a:rPr kumimoji="1" lang="en-US" altLang="zh-TW" sz="1400" baseline="0" dirty="0" smtClean="0">
                <a:solidFill>
                  <a:schemeClr val="tx1"/>
                </a:solidFill>
                <a:latin typeface="Arial" panose="020B0604020202020204" pitchFamily="34" charset="0"/>
                <a:ea typeface="新細明體" panose="02020500000000000000" pitchFamily="18" charset="-120"/>
              </a:rPr>
              <a:t>192.168.100.123</a:t>
            </a:r>
            <a:endParaRPr kumimoji="1" lang="zh-TW" altLang="en-US" sz="1400" b="0" i="0" u="none" strike="noStrike" cap="none" normalizeH="0" baseline="0" dirty="0" smtClean="0">
              <a:ln>
                <a:noFill/>
              </a:ln>
              <a:solidFill>
                <a:schemeClr val="tx1"/>
              </a:solidFill>
              <a:effectLst/>
              <a:latin typeface="Arial" panose="020B0604020202020204" pitchFamily="34" charset="0"/>
              <a:ea typeface="新細明體" panose="02020500000000000000" pitchFamily="18" charset="-120"/>
            </a:endParaRPr>
          </a:p>
        </p:txBody>
      </p:sp>
      <p:sp>
        <p:nvSpPr>
          <p:cNvPr id="8" name="手繪多邊形 7"/>
          <p:cNvSpPr/>
          <p:nvPr/>
        </p:nvSpPr>
        <p:spPr bwMode="auto">
          <a:xfrm>
            <a:off x="1834029" y="3301595"/>
            <a:ext cx="5522353" cy="1974123"/>
          </a:xfrm>
          <a:custGeom>
            <a:avLst/>
            <a:gdLst>
              <a:gd name="connsiteX0" fmla="*/ 79752 w 5522353"/>
              <a:gd name="connsiteY0" fmla="*/ 869245 h 2813519"/>
              <a:gd name="connsiteX1" fmla="*/ 170063 w 5522353"/>
              <a:gd name="connsiteY1" fmla="*/ 2551289 h 2813519"/>
              <a:gd name="connsiteX2" fmla="*/ 1592463 w 5522353"/>
              <a:gd name="connsiteY2" fmla="*/ 2799645 h 2813519"/>
              <a:gd name="connsiteX3" fmla="*/ 3229352 w 5522353"/>
              <a:gd name="connsiteY3" fmla="*/ 2460978 h 2813519"/>
              <a:gd name="connsiteX4" fmla="*/ 5340374 w 5522353"/>
              <a:gd name="connsiteY4" fmla="*/ 880534 h 2813519"/>
              <a:gd name="connsiteX5" fmla="*/ 5419397 w 5522353"/>
              <a:gd name="connsiteY5" fmla="*/ 0 h 2813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22353" h="2813519">
                <a:moveTo>
                  <a:pt x="79752" y="869245"/>
                </a:moveTo>
                <a:cubicBezTo>
                  <a:pt x="-1152" y="1549400"/>
                  <a:pt x="-82055" y="2229556"/>
                  <a:pt x="170063" y="2551289"/>
                </a:cubicBezTo>
                <a:cubicBezTo>
                  <a:pt x="422181" y="2873022"/>
                  <a:pt x="1082582" y="2814697"/>
                  <a:pt x="1592463" y="2799645"/>
                </a:cubicBezTo>
                <a:cubicBezTo>
                  <a:pt x="2102344" y="2784593"/>
                  <a:pt x="2604700" y="2780830"/>
                  <a:pt x="3229352" y="2460978"/>
                </a:cubicBezTo>
                <a:cubicBezTo>
                  <a:pt x="3854004" y="2141126"/>
                  <a:pt x="4975367" y="1290697"/>
                  <a:pt x="5340374" y="880534"/>
                </a:cubicBezTo>
                <a:cubicBezTo>
                  <a:pt x="5705381" y="470371"/>
                  <a:pt x="5406227" y="135467"/>
                  <a:pt x="5419397" y="0"/>
                </a:cubicBezTo>
              </a:path>
            </a:pathLst>
          </a:custGeom>
          <a:noFill/>
          <a:ln w="28575" cap="flat" cmpd="sng" algn="ctr">
            <a:solidFill>
              <a:srgbClr val="C00000"/>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TW" altLang="en-US" sz="1800" b="0" i="0" u="none" strike="noStrike" cap="none" normalizeH="0" baseline="0" smtClean="0">
              <a:ln>
                <a:noFill/>
              </a:ln>
              <a:solidFill>
                <a:schemeClr val="tx1"/>
              </a:solidFill>
              <a:effectLst/>
              <a:latin typeface="Arial" panose="020B0604020202020204" pitchFamily="34" charset="0"/>
              <a:ea typeface="新細明體" panose="02020500000000000000" pitchFamily="18" charset="-120"/>
            </a:endParaRPr>
          </a:p>
        </p:txBody>
      </p:sp>
      <p:sp>
        <p:nvSpPr>
          <p:cNvPr id="25" name="圓角矩形 24"/>
          <p:cNvSpPr/>
          <p:nvPr/>
        </p:nvSpPr>
        <p:spPr bwMode="auto">
          <a:xfrm>
            <a:off x="6968654" y="2595853"/>
            <a:ext cx="1111044" cy="633274"/>
          </a:xfrm>
          <a:prstGeom prst="roundRect">
            <a:avLst/>
          </a:prstGeom>
          <a:ln>
            <a:headEnd type="none" w="med" len="med"/>
            <a:tailEnd type="none" w="med" len="med"/>
          </a:ln>
          <a:extLst/>
        </p:spPr>
        <p:style>
          <a:lnRef idx="1">
            <a:schemeClr val="accent6"/>
          </a:lnRef>
          <a:fillRef idx="2">
            <a:schemeClr val="accent6"/>
          </a:fillRef>
          <a:effectRef idx="1">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zh-TW" sz="2800" b="0" i="0" u="none" strike="noStrike" cap="none" normalizeH="0" baseline="0" dirty="0" smtClean="0">
                <a:ln>
                  <a:noFill/>
                </a:ln>
                <a:solidFill>
                  <a:schemeClr val="tx1"/>
                </a:solidFill>
                <a:effectLst/>
                <a:latin typeface="Arial" panose="020B0604020202020204" pitchFamily="34" charset="0"/>
                <a:ea typeface="新細明體" panose="02020500000000000000" pitchFamily="18" charset="-120"/>
              </a:rPr>
              <a:t>VM</a:t>
            </a:r>
            <a:endParaRPr kumimoji="1" lang="zh-TW" altLang="en-US" sz="1400" b="0" i="0" u="none" strike="noStrike" cap="none" normalizeH="0" baseline="0" dirty="0" smtClean="0">
              <a:ln>
                <a:noFill/>
              </a:ln>
              <a:solidFill>
                <a:schemeClr val="tx1"/>
              </a:solidFill>
              <a:effectLst/>
              <a:latin typeface="Arial" panose="020B0604020202020204" pitchFamily="34" charset="0"/>
              <a:ea typeface="新細明體" panose="02020500000000000000" pitchFamily="18" charset="-120"/>
            </a:endParaRPr>
          </a:p>
        </p:txBody>
      </p:sp>
      <p:sp>
        <p:nvSpPr>
          <p:cNvPr id="17" name="內容版面配置區 2"/>
          <p:cNvSpPr txBox="1">
            <a:spLocks/>
          </p:cNvSpPr>
          <p:nvPr/>
        </p:nvSpPr>
        <p:spPr>
          <a:xfrm>
            <a:off x="429098" y="1261820"/>
            <a:ext cx="7886700" cy="1972018"/>
          </a:xfrm>
          <a:prstGeom prst="rect">
            <a:avLst/>
          </a:prstGeom>
        </p:spPr>
        <p:txBody>
          <a:bodyPr>
            <a:noAutofit/>
          </a:bodyPr>
          <a:lstStyle>
            <a:lvl1pPr marL="342900" indent="-342900" algn="l" rtl="0" eaLnBrk="1" fontAlgn="base" hangingPunct="1">
              <a:spcBef>
                <a:spcPct val="20000"/>
              </a:spcBef>
              <a:spcAft>
                <a:spcPct val="0"/>
              </a:spcAft>
              <a:buFont typeface="Wingdings" panose="05000000000000000000" pitchFamily="2" charset="2"/>
              <a:buChar char="v"/>
              <a:defRPr kumimoji="1" sz="2800" b="1" kern="1200">
                <a:solidFill>
                  <a:schemeClr val="accent2"/>
                </a:solidFill>
                <a:latin typeface="+mn-lt"/>
                <a:ea typeface="+mn-ea"/>
                <a:cs typeface="+mn-cs"/>
              </a:defRPr>
            </a:lvl1pPr>
            <a:lvl2pPr marL="742950" indent="-285750" algn="l" rtl="0" eaLnBrk="1" fontAlgn="base" hangingPunct="1">
              <a:spcBef>
                <a:spcPct val="20000"/>
              </a:spcBef>
              <a:spcAft>
                <a:spcPct val="0"/>
              </a:spcAft>
              <a:buFont typeface="Wingdings" panose="05000000000000000000" pitchFamily="2" charset="2"/>
              <a:buChar char="u"/>
              <a:defRPr kumimoji="1" sz="2400" b="1" kern="1200">
                <a:solidFill>
                  <a:schemeClr val="accent2"/>
                </a:solidFill>
                <a:latin typeface="+mn-lt"/>
                <a:ea typeface="+mn-ea"/>
                <a:cs typeface="+mn-cs"/>
              </a:defRPr>
            </a:lvl2pPr>
            <a:lvl3pPr marL="1143000" indent="-228600" algn="l" rtl="0" eaLnBrk="1" fontAlgn="base" hangingPunct="1">
              <a:spcBef>
                <a:spcPct val="20000"/>
              </a:spcBef>
              <a:spcAft>
                <a:spcPct val="0"/>
              </a:spcAft>
              <a:buFont typeface="Wingdings" panose="05000000000000000000" pitchFamily="2" charset="2"/>
              <a:buChar char="l"/>
              <a:defRPr kumimoji="1" sz="2000" b="1" kern="1200">
                <a:solidFill>
                  <a:srgbClr val="008000"/>
                </a:solidFill>
                <a:latin typeface="+mn-lt"/>
                <a:ea typeface="+mn-ea"/>
                <a:cs typeface="+mn-cs"/>
              </a:defRPr>
            </a:lvl3pPr>
            <a:lvl4pPr marL="1600200" indent="-228600" algn="l" rtl="0" eaLnBrk="1" fontAlgn="base" hangingPunct="1">
              <a:spcBef>
                <a:spcPct val="20000"/>
              </a:spcBef>
              <a:spcAft>
                <a:spcPct val="0"/>
              </a:spcAft>
              <a:buChar char="–"/>
              <a:defRPr kumimoji="1" sz="1600" b="1" kern="1200">
                <a:solidFill>
                  <a:schemeClr val="tx1"/>
                </a:solidFill>
                <a:latin typeface="+mn-lt"/>
                <a:ea typeface="+mn-ea"/>
                <a:cs typeface="+mn-cs"/>
              </a:defRPr>
            </a:lvl4pPr>
            <a:lvl5pPr marL="2057400" indent="-228600" algn="l" rtl="0" eaLnBrk="1" fontAlgn="base" hangingPunct="1">
              <a:spcBef>
                <a:spcPct val="20000"/>
              </a:spcBef>
              <a:spcAft>
                <a:spcPct val="0"/>
              </a:spcAft>
              <a:buChar char="»"/>
              <a:defRPr kumimoji="1" sz="16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TW" sz="2400" dirty="0" smtClean="0">
                <a:latin typeface="Calibri" panose="020F0502020204030204" pitchFamily="34" charset="0"/>
              </a:rPr>
              <a:t>Clients can create their own subnets and connect them to a cloud network</a:t>
            </a:r>
          </a:p>
          <a:p>
            <a:r>
              <a:rPr lang="en-US" altLang="zh-TW" sz="2400" dirty="0" smtClean="0">
                <a:latin typeface="Calibri" panose="020F0502020204030204" pitchFamily="34" charset="0"/>
              </a:rPr>
              <a:t>Inter-subnet communication relies on floating IPs</a:t>
            </a:r>
          </a:p>
        </p:txBody>
      </p:sp>
    </p:spTree>
    <p:extLst>
      <p:ext uri="{BB962C8B-B14F-4D97-AF65-F5344CB8AC3E}">
        <p14:creationId xmlns:p14="http://schemas.microsoft.com/office/powerpoint/2010/main" val="113891637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矩形 58"/>
          <p:cNvSpPr/>
          <p:nvPr/>
        </p:nvSpPr>
        <p:spPr bwMode="auto">
          <a:xfrm>
            <a:off x="5957145" y="4503503"/>
            <a:ext cx="1455012" cy="325058"/>
          </a:xfrm>
          <a:prstGeom prst="rect">
            <a:avLst/>
          </a:prstGeom>
          <a:ln>
            <a:headEnd type="none" w="med" len="med"/>
            <a:tailEnd type="none" w="med" len="med"/>
          </a:ln>
          <a:extLst/>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r>
              <a:rPr kumimoji="1" lang="en-US" altLang="zh-TW" sz="1400" dirty="0">
                <a:solidFill>
                  <a:srgbClr val="000000"/>
                </a:solidFill>
                <a:ea typeface="新細明體" panose="02020500000000000000" pitchFamily="18" charset="-120"/>
              </a:rPr>
              <a:t>Host </a:t>
            </a:r>
            <a:endParaRPr kumimoji="1" lang="zh-TW" altLang="en-US" sz="1400" dirty="0">
              <a:solidFill>
                <a:srgbClr val="000000"/>
              </a:solidFill>
              <a:ea typeface="新細明體" panose="02020500000000000000" pitchFamily="18" charset="-120"/>
            </a:endParaRPr>
          </a:p>
        </p:txBody>
      </p:sp>
      <p:sp>
        <p:nvSpPr>
          <p:cNvPr id="46" name="矩形 45"/>
          <p:cNvSpPr/>
          <p:nvPr/>
        </p:nvSpPr>
        <p:spPr bwMode="auto">
          <a:xfrm>
            <a:off x="3344929" y="4483569"/>
            <a:ext cx="1455012" cy="325058"/>
          </a:xfrm>
          <a:prstGeom prst="rect">
            <a:avLst/>
          </a:prstGeom>
          <a:ln>
            <a:headEnd type="none" w="med" len="med"/>
            <a:tailEnd type="none" w="med" len="med"/>
          </a:ln>
          <a:extLst/>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r>
              <a:rPr kumimoji="1" lang="en-US" altLang="zh-TW" sz="1400" dirty="0">
                <a:solidFill>
                  <a:srgbClr val="000000"/>
                </a:solidFill>
                <a:ea typeface="新細明體" panose="02020500000000000000" pitchFamily="18" charset="-120"/>
              </a:rPr>
              <a:t>Host </a:t>
            </a:r>
            <a:r>
              <a:rPr kumimoji="1" lang="en-US" altLang="zh-TW" sz="1400" dirty="0" smtClean="0">
                <a:solidFill>
                  <a:srgbClr val="000000"/>
                </a:solidFill>
                <a:ea typeface="新細明體" panose="02020500000000000000" pitchFamily="18" charset="-120"/>
              </a:rPr>
              <a:t>1</a:t>
            </a:r>
            <a:endParaRPr kumimoji="1" lang="zh-TW" altLang="en-US" sz="1400" dirty="0">
              <a:solidFill>
                <a:srgbClr val="000000"/>
              </a:solidFill>
              <a:ea typeface="新細明體" panose="02020500000000000000" pitchFamily="18" charset="-120"/>
            </a:endParaRPr>
          </a:p>
        </p:txBody>
      </p:sp>
      <p:sp>
        <p:nvSpPr>
          <p:cNvPr id="44" name="矩形 43"/>
          <p:cNvSpPr/>
          <p:nvPr/>
        </p:nvSpPr>
        <p:spPr bwMode="auto">
          <a:xfrm>
            <a:off x="1676167" y="4480635"/>
            <a:ext cx="1455012" cy="325058"/>
          </a:xfrm>
          <a:prstGeom prst="rect">
            <a:avLst/>
          </a:prstGeom>
          <a:ln>
            <a:headEnd type="none" w="med" len="med"/>
            <a:tailEnd type="none" w="med" len="med"/>
          </a:ln>
          <a:extLst/>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r>
              <a:rPr kumimoji="1" lang="en-US" altLang="zh-TW" sz="1400" dirty="0">
                <a:solidFill>
                  <a:srgbClr val="000000"/>
                </a:solidFill>
                <a:ea typeface="新細明體" panose="02020500000000000000" pitchFamily="18" charset="-120"/>
              </a:rPr>
              <a:t>Host </a:t>
            </a:r>
            <a:endParaRPr kumimoji="1" lang="zh-TW" altLang="en-US" sz="1400" dirty="0">
              <a:solidFill>
                <a:srgbClr val="000000"/>
              </a:solidFill>
              <a:ea typeface="新細明體" panose="02020500000000000000" pitchFamily="18" charset="-120"/>
            </a:endParaRPr>
          </a:p>
        </p:txBody>
      </p:sp>
      <p:sp>
        <p:nvSpPr>
          <p:cNvPr id="2" name="標題 1"/>
          <p:cNvSpPr>
            <a:spLocks noGrp="1"/>
          </p:cNvSpPr>
          <p:nvPr>
            <p:ph type="title"/>
          </p:nvPr>
        </p:nvSpPr>
        <p:spPr/>
        <p:txBody>
          <a:bodyPr/>
          <a:lstStyle/>
          <a:p>
            <a:r>
              <a:rPr lang="en-US" altLang="zh-TW" dirty="0" smtClean="0"/>
              <a:t>Inter-subnet Communication with Floating IP</a:t>
            </a:r>
            <a:endParaRPr lang="zh-TW" altLang="en-US" dirty="0"/>
          </a:p>
        </p:txBody>
      </p:sp>
      <p:pic>
        <p:nvPicPr>
          <p:cNvPr id="18" name="圖片 17"/>
          <p:cNvPicPr>
            <a:picLocks noChangeAspect="1"/>
          </p:cNvPicPr>
          <p:nvPr/>
        </p:nvPicPr>
        <p:blipFill rotWithShape="1">
          <a:blip r:embed="rId2" cstate="print">
            <a:extLst>
              <a:ext uri="{BEBA8EAE-BF5A-486C-A8C5-ECC9F3942E4B}">
                <a14:imgProps xmlns:a14="http://schemas.microsoft.com/office/drawing/2010/main">
                  <a14:imgLayer r:embed="rId3">
                    <a14:imgEffect>
                      <a14:backgroundRemoval t="926" b="81481" l="10494" r="90741"/>
                    </a14:imgEffect>
                  </a14:imgLayer>
                </a14:imgProps>
              </a:ext>
              <a:ext uri="{28A0092B-C50C-407E-A947-70E740481C1C}">
                <a14:useLocalDpi xmlns:a14="http://schemas.microsoft.com/office/drawing/2010/main" val="0"/>
              </a:ext>
            </a:extLst>
          </a:blip>
          <a:srcRect l="9960" r="8892" b="18168"/>
          <a:stretch/>
        </p:blipFill>
        <p:spPr>
          <a:xfrm>
            <a:off x="3978762" y="5667427"/>
            <a:ext cx="715962" cy="481331"/>
          </a:xfrm>
          <a:prstGeom prst="rect">
            <a:avLst/>
          </a:prstGeom>
        </p:spPr>
      </p:pic>
      <p:cxnSp>
        <p:nvCxnSpPr>
          <p:cNvPr id="20" name="直線接點 19"/>
          <p:cNvCxnSpPr>
            <a:endCxn id="18" idx="1"/>
          </p:cNvCxnSpPr>
          <p:nvPr/>
        </p:nvCxnSpPr>
        <p:spPr>
          <a:xfrm>
            <a:off x="2973930" y="4805693"/>
            <a:ext cx="1004832" cy="11024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直線接點 20"/>
          <p:cNvCxnSpPr>
            <a:endCxn id="18" idx="3"/>
          </p:cNvCxnSpPr>
          <p:nvPr/>
        </p:nvCxnSpPr>
        <p:spPr>
          <a:xfrm flipH="1">
            <a:off x="4694724" y="4828561"/>
            <a:ext cx="1813518" cy="10795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直線接點 26"/>
          <p:cNvCxnSpPr>
            <a:stCxn id="46" idx="2"/>
          </p:cNvCxnSpPr>
          <p:nvPr/>
        </p:nvCxnSpPr>
        <p:spPr>
          <a:xfrm>
            <a:off x="4072435" y="4808627"/>
            <a:ext cx="159641" cy="8588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1" name="內容版面配置區 36"/>
          <p:cNvSpPr txBox="1">
            <a:spLocks/>
          </p:cNvSpPr>
          <p:nvPr/>
        </p:nvSpPr>
        <p:spPr>
          <a:xfrm>
            <a:off x="468313" y="1196975"/>
            <a:ext cx="8229600" cy="1911350"/>
          </a:xfrm>
          <a:prstGeom prst="rect">
            <a:avLst/>
          </a:prstGeom>
        </p:spPr>
        <p:txBody>
          <a:bodyPr>
            <a:normAutofit/>
          </a:bodyPr>
          <a:lstStyle>
            <a:lvl1pPr marL="342900" indent="-342900" algn="l" rtl="0" eaLnBrk="1" fontAlgn="base" hangingPunct="1">
              <a:spcBef>
                <a:spcPct val="20000"/>
              </a:spcBef>
              <a:spcAft>
                <a:spcPct val="0"/>
              </a:spcAft>
              <a:buFont typeface="Wingdings" panose="05000000000000000000" pitchFamily="2" charset="2"/>
              <a:buChar char="v"/>
              <a:defRPr kumimoji="1" sz="2800" b="1" kern="1200">
                <a:solidFill>
                  <a:schemeClr val="accent2"/>
                </a:solidFill>
                <a:latin typeface="+mn-lt"/>
                <a:ea typeface="+mn-ea"/>
                <a:cs typeface="+mn-cs"/>
              </a:defRPr>
            </a:lvl1pPr>
            <a:lvl2pPr marL="742950" indent="-285750" algn="l" rtl="0" eaLnBrk="1" fontAlgn="base" hangingPunct="1">
              <a:spcBef>
                <a:spcPct val="20000"/>
              </a:spcBef>
              <a:spcAft>
                <a:spcPct val="0"/>
              </a:spcAft>
              <a:buFont typeface="Wingdings" panose="05000000000000000000" pitchFamily="2" charset="2"/>
              <a:buChar char="u"/>
              <a:defRPr kumimoji="1" sz="2400" b="1" kern="1200">
                <a:solidFill>
                  <a:schemeClr val="accent2"/>
                </a:solidFill>
                <a:latin typeface="+mn-lt"/>
                <a:ea typeface="+mn-ea"/>
                <a:cs typeface="+mn-cs"/>
              </a:defRPr>
            </a:lvl2pPr>
            <a:lvl3pPr marL="1143000" indent="-228600" algn="l" rtl="0" eaLnBrk="1" fontAlgn="base" hangingPunct="1">
              <a:spcBef>
                <a:spcPct val="20000"/>
              </a:spcBef>
              <a:spcAft>
                <a:spcPct val="0"/>
              </a:spcAft>
              <a:buFont typeface="Wingdings" panose="05000000000000000000" pitchFamily="2" charset="2"/>
              <a:buChar char="l"/>
              <a:defRPr kumimoji="1" sz="2000" b="1" kern="1200">
                <a:solidFill>
                  <a:srgbClr val="008000"/>
                </a:solidFill>
                <a:latin typeface="+mn-lt"/>
                <a:ea typeface="+mn-ea"/>
                <a:cs typeface="+mn-cs"/>
              </a:defRPr>
            </a:lvl3pPr>
            <a:lvl4pPr marL="1600200" indent="-228600" algn="l" rtl="0" eaLnBrk="1" fontAlgn="base" hangingPunct="1">
              <a:spcBef>
                <a:spcPct val="20000"/>
              </a:spcBef>
              <a:spcAft>
                <a:spcPct val="0"/>
              </a:spcAft>
              <a:buChar char="–"/>
              <a:defRPr kumimoji="1" sz="1600" b="1" kern="1200">
                <a:solidFill>
                  <a:schemeClr val="tx1"/>
                </a:solidFill>
                <a:latin typeface="+mn-lt"/>
                <a:ea typeface="+mn-ea"/>
                <a:cs typeface="+mn-cs"/>
              </a:defRPr>
            </a:lvl4pPr>
            <a:lvl5pPr marL="2057400" indent="-228600" algn="l" rtl="0" eaLnBrk="1" fontAlgn="base" hangingPunct="1">
              <a:spcBef>
                <a:spcPct val="20000"/>
              </a:spcBef>
              <a:spcAft>
                <a:spcPct val="0"/>
              </a:spcAft>
              <a:buChar char="»"/>
              <a:defRPr kumimoji="1" sz="16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endParaRPr lang="en-US" altLang="zh-TW" sz="2400" b="0" dirty="0" smtClean="0">
              <a:latin typeface="Calibri" panose="020F0502020204030204" pitchFamily="34" charset="0"/>
            </a:endParaRPr>
          </a:p>
          <a:p>
            <a:pPr lvl="1">
              <a:defRPr/>
            </a:pPr>
            <a:endParaRPr lang="zh-TW" altLang="en-US" dirty="0"/>
          </a:p>
        </p:txBody>
      </p:sp>
      <p:sp>
        <p:nvSpPr>
          <p:cNvPr id="32" name="內容版面配置區 36"/>
          <p:cNvSpPr txBox="1">
            <a:spLocks/>
          </p:cNvSpPr>
          <p:nvPr/>
        </p:nvSpPr>
        <p:spPr>
          <a:xfrm>
            <a:off x="620713" y="1349375"/>
            <a:ext cx="8229600" cy="1552190"/>
          </a:xfrm>
          <a:prstGeom prst="rect">
            <a:avLst/>
          </a:prstGeom>
        </p:spPr>
        <p:txBody>
          <a:bodyPr>
            <a:normAutofit/>
          </a:bodyPr>
          <a:lstStyle>
            <a:lvl1pPr marL="342900" indent="-342900" algn="l" rtl="0" eaLnBrk="1" fontAlgn="base" hangingPunct="1">
              <a:spcBef>
                <a:spcPct val="20000"/>
              </a:spcBef>
              <a:spcAft>
                <a:spcPct val="0"/>
              </a:spcAft>
              <a:buFont typeface="Wingdings" panose="05000000000000000000" pitchFamily="2" charset="2"/>
              <a:buChar char="v"/>
              <a:defRPr kumimoji="1" sz="2800" b="1" kern="1200">
                <a:solidFill>
                  <a:schemeClr val="accent2"/>
                </a:solidFill>
                <a:latin typeface="+mn-lt"/>
                <a:ea typeface="+mn-ea"/>
                <a:cs typeface="+mn-cs"/>
              </a:defRPr>
            </a:lvl1pPr>
            <a:lvl2pPr marL="742950" indent="-285750" algn="l" rtl="0" eaLnBrk="1" fontAlgn="base" hangingPunct="1">
              <a:spcBef>
                <a:spcPct val="20000"/>
              </a:spcBef>
              <a:spcAft>
                <a:spcPct val="0"/>
              </a:spcAft>
              <a:buFont typeface="Wingdings" panose="05000000000000000000" pitchFamily="2" charset="2"/>
              <a:buChar char="u"/>
              <a:defRPr kumimoji="1" sz="2400" b="1" kern="1200">
                <a:solidFill>
                  <a:schemeClr val="accent2"/>
                </a:solidFill>
                <a:latin typeface="+mn-lt"/>
                <a:ea typeface="+mn-ea"/>
                <a:cs typeface="+mn-cs"/>
              </a:defRPr>
            </a:lvl2pPr>
            <a:lvl3pPr marL="1143000" indent="-228600" algn="l" rtl="0" eaLnBrk="1" fontAlgn="base" hangingPunct="1">
              <a:spcBef>
                <a:spcPct val="20000"/>
              </a:spcBef>
              <a:spcAft>
                <a:spcPct val="0"/>
              </a:spcAft>
              <a:buFont typeface="Wingdings" panose="05000000000000000000" pitchFamily="2" charset="2"/>
              <a:buChar char="l"/>
              <a:defRPr kumimoji="1" sz="2000" b="1" kern="1200">
                <a:solidFill>
                  <a:srgbClr val="008000"/>
                </a:solidFill>
                <a:latin typeface="+mn-lt"/>
                <a:ea typeface="+mn-ea"/>
                <a:cs typeface="+mn-cs"/>
              </a:defRPr>
            </a:lvl3pPr>
            <a:lvl4pPr marL="1600200" indent="-228600" algn="l" rtl="0" eaLnBrk="1" fontAlgn="base" hangingPunct="1">
              <a:spcBef>
                <a:spcPct val="20000"/>
              </a:spcBef>
              <a:spcAft>
                <a:spcPct val="0"/>
              </a:spcAft>
              <a:buChar char="–"/>
              <a:defRPr kumimoji="1" sz="1600" b="1" kern="1200">
                <a:solidFill>
                  <a:schemeClr val="tx1"/>
                </a:solidFill>
                <a:latin typeface="+mn-lt"/>
                <a:ea typeface="+mn-ea"/>
                <a:cs typeface="+mn-cs"/>
              </a:defRPr>
            </a:lvl4pPr>
            <a:lvl5pPr marL="2057400" indent="-228600" algn="l" rtl="0" eaLnBrk="1" fontAlgn="base" hangingPunct="1">
              <a:spcBef>
                <a:spcPct val="20000"/>
              </a:spcBef>
              <a:spcAft>
                <a:spcPct val="0"/>
              </a:spcAft>
              <a:buChar char="»"/>
              <a:defRPr kumimoji="1" sz="16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90000"/>
              </a:lnSpc>
              <a:defRPr/>
            </a:pPr>
            <a:r>
              <a:rPr lang="en-US" altLang="zh-TW" sz="2400" dirty="0">
                <a:latin typeface="Calibri" panose="020F0502020204030204" pitchFamily="34" charset="0"/>
              </a:rPr>
              <a:t>However, long route and floating IP translation are overhead and make</a:t>
            </a:r>
            <a:r>
              <a:rPr lang="en-US" altLang="zh-TW" sz="2400" dirty="0">
                <a:latin typeface="Calibri" panose="020F0502020204030204" pitchFamily="34" charset="0"/>
                <a:sym typeface="Wingdings" panose="05000000000000000000" pitchFamily="2" charset="2"/>
              </a:rPr>
              <a:t> throughput drop</a:t>
            </a:r>
          </a:p>
        </p:txBody>
      </p:sp>
      <p:grpSp>
        <p:nvGrpSpPr>
          <p:cNvPr id="23" name="群組 22"/>
          <p:cNvGrpSpPr/>
          <p:nvPr/>
        </p:nvGrpSpPr>
        <p:grpSpPr>
          <a:xfrm>
            <a:off x="1681666" y="3337264"/>
            <a:ext cx="1455012" cy="1109773"/>
            <a:chOff x="883264" y="4539323"/>
            <a:chExt cx="1455012" cy="1109773"/>
          </a:xfrm>
        </p:grpSpPr>
        <p:sp>
          <p:nvSpPr>
            <p:cNvPr id="28" name="矩形 27"/>
            <p:cNvSpPr/>
            <p:nvPr/>
          </p:nvSpPr>
          <p:spPr bwMode="auto">
            <a:xfrm>
              <a:off x="883264" y="5187777"/>
              <a:ext cx="1455012" cy="461319"/>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zh-TW" sz="1400" b="0" i="0" u="none" strike="noStrike" cap="none" normalizeH="0" dirty="0" smtClean="0">
                  <a:ln>
                    <a:noFill/>
                  </a:ln>
                  <a:solidFill>
                    <a:schemeClr val="tx1"/>
                  </a:solidFill>
                  <a:effectLst/>
                  <a:latin typeface="Arial" panose="020B0604020202020204" pitchFamily="34" charset="0"/>
                  <a:ea typeface="新細明體" panose="02020500000000000000" pitchFamily="18" charset="-120"/>
                </a:rPr>
                <a:t>Compute node</a:t>
              </a:r>
              <a:endParaRPr kumimoji="1" lang="zh-TW" altLang="en-US" sz="1400" b="0" i="0" u="none" strike="noStrike" cap="none" normalizeH="0" baseline="0" dirty="0" smtClean="0">
                <a:ln>
                  <a:noFill/>
                </a:ln>
                <a:solidFill>
                  <a:schemeClr val="tx1"/>
                </a:solidFill>
                <a:effectLst/>
                <a:latin typeface="Arial" panose="020B0604020202020204" pitchFamily="34" charset="0"/>
                <a:ea typeface="新細明體" panose="02020500000000000000" pitchFamily="18" charset="-120"/>
              </a:endParaRPr>
            </a:p>
          </p:txBody>
        </p:sp>
        <p:sp>
          <p:nvSpPr>
            <p:cNvPr id="29" name="圓角矩形 28"/>
            <p:cNvSpPr/>
            <p:nvPr/>
          </p:nvSpPr>
          <p:spPr bwMode="auto">
            <a:xfrm>
              <a:off x="883264" y="4539323"/>
              <a:ext cx="683741" cy="307552"/>
            </a:xfrm>
            <a:prstGeom prst="roundRect">
              <a:avLst/>
            </a:prstGeom>
            <a:ln>
              <a:headEnd type="none" w="med" len="med"/>
              <a:tailEnd type="none" w="med" len="med"/>
            </a:ln>
            <a:extLst/>
          </p:spPr>
          <p:style>
            <a:lnRef idx="1">
              <a:schemeClr val="accent6"/>
            </a:lnRef>
            <a:fillRef idx="2">
              <a:schemeClr val="accent6"/>
            </a:fillRef>
            <a:effectRef idx="1">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zh-TW" sz="1600" b="0" i="0" u="none" strike="noStrike" cap="none" normalizeH="0" baseline="0" dirty="0" smtClean="0">
                  <a:ln>
                    <a:noFill/>
                  </a:ln>
                  <a:solidFill>
                    <a:schemeClr val="tx1"/>
                  </a:solidFill>
                  <a:effectLst/>
                  <a:latin typeface="Arial" panose="020B0604020202020204" pitchFamily="34" charset="0"/>
                  <a:ea typeface="新細明體" panose="02020500000000000000" pitchFamily="18" charset="-120"/>
                </a:rPr>
                <a:t>VM</a:t>
              </a:r>
              <a:endParaRPr kumimoji="1" lang="zh-TW" altLang="en-US" sz="1000" b="0" i="0" u="none" strike="noStrike" cap="none" normalizeH="0" baseline="0" dirty="0" smtClean="0">
                <a:ln>
                  <a:noFill/>
                </a:ln>
                <a:solidFill>
                  <a:schemeClr val="tx1"/>
                </a:solidFill>
                <a:effectLst/>
                <a:latin typeface="Arial" panose="020B0604020202020204" pitchFamily="34" charset="0"/>
                <a:ea typeface="新細明體" panose="02020500000000000000" pitchFamily="18" charset="-120"/>
              </a:endParaRPr>
            </a:p>
          </p:txBody>
        </p:sp>
        <p:sp>
          <p:nvSpPr>
            <p:cNvPr id="35" name="圓角矩形 34"/>
            <p:cNvSpPr/>
            <p:nvPr/>
          </p:nvSpPr>
          <p:spPr bwMode="auto">
            <a:xfrm>
              <a:off x="883264" y="4875622"/>
              <a:ext cx="683741" cy="292106"/>
            </a:xfrm>
            <a:prstGeom prst="roundRect">
              <a:avLst/>
            </a:prstGeom>
            <a:ln>
              <a:headEnd type="none" w="med" len="med"/>
              <a:tailEnd type="none" w="med" len="med"/>
            </a:ln>
            <a:extLst/>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zh-TW" sz="1200" b="0" i="0" u="none" strike="noStrike" cap="none" normalizeH="0" baseline="0" dirty="0" smtClean="0">
                  <a:ln>
                    <a:noFill/>
                  </a:ln>
                  <a:solidFill>
                    <a:srgbClr val="FF0000"/>
                  </a:solidFill>
                  <a:effectLst/>
                  <a:latin typeface="Arial" panose="020B0604020202020204" pitchFamily="34" charset="0"/>
                  <a:ea typeface="新細明體" panose="02020500000000000000" pitchFamily="18" charset="-120"/>
                </a:rPr>
                <a:t>OVS</a:t>
              </a:r>
              <a:endParaRPr kumimoji="1" lang="zh-TW" altLang="en-US" sz="800" b="0" i="0" u="none" strike="noStrike" cap="none" normalizeH="0" baseline="0" dirty="0" smtClean="0">
                <a:ln>
                  <a:noFill/>
                </a:ln>
                <a:solidFill>
                  <a:srgbClr val="FF0000"/>
                </a:solidFill>
                <a:effectLst/>
                <a:latin typeface="Arial" panose="020B0604020202020204" pitchFamily="34" charset="0"/>
                <a:ea typeface="新細明體" panose="02020500000000000000" pitchFamily="18" charset="-120"/>
              </a:endParaRPr>
            </a:p>
          </p:txBody>
        </p:sp>
      </p:grpSp>
      <p:grpSp>
        <p:nvGrpSpPr>
          <p:cNvPr id="37" name="群組 36"/>
          <p:cNvGrpSpPr/>
          <p:nvPr/>
        </p:nvGrpSpPr>
        <p:grpSpPr>
          <a:xfrm>
            <a:off x="3346609" y="3334737"/>
            <a:ext cx="1455012" cy="1109773"/>
            <a:chOff x="883264" y="4539323"/>
            <a:chExt cx="1455012" cy="1109773"/>
          </a:xfrm>
        </p:grpSpPr>
        <p:sp>
          <p:nvSpPr>
            <p:cNvPr id="38" name="矩形 37"/>
            <p:cNvSpPr/>
            <p:nvPr/>
          </p:nvSpPr>
          <p:spPr bwMode="auto">
            <a:xfrm>
              <a:off x="883264" y="5187777"/>
              <a:ext cx="1455012" cy="461319"/>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zh-TW" sz="1400" b="0" i="0" u="none" strike="noStrike" cap="none" normalizeH="0" dirty="0" smtClean="0">
                  <a:ln>
                    <a:noFill/>
                  </a:ln>
                  <a:solidFill>
                    <a:schemeClr val="tx1"/>
                  </a:solidFill>
                  <a:effectLst/>
                  <a:latin typeface="Arial" panose="020B0604020202020204" pitchFamily="34" charset="0"/>
                  <a:ea typeface="新細明體" panose="02020500000000000000" pitchFamily="18" charset="-120"/>
                </a:rPr>
                <a:t>Compute node</a:t>
              </a:r>
              <a:endParaRPr kumimoji="1" lang="zh-TW" altLang="en-US" sz="1400" b="0" i="0" u="none" strike="noStrike" cap="none" normalizeH="0" baseline="0" dirty="0" smtClean="0">
                <a:ln>
                  <a:noFill/>
                </a:ln>
                <a:solidFill>
                  <a:schemeClr val="tx1"/>
                </a:solidFill>
                <a:effectLst/>
                <a:latin typeface="Arial" panose="020B0604020202020204" pitchFamily="34" charset="0"/>
                <a:ea typeface="新細明體" panose="02020500000000000000" pitchFamily="18" charset="-120"/>
              </a:endParaRPr>
            </a:p>
          </p:txBody>
        </p:sp>
        <p:sp>
          <p:nvSpPr>
            <p:cNvPr id="39" name="圓角矩形 38"/>
            <p:cNvSpPr/>
            <p:nvPr/>
          </p:nvSpPr>
          <p:spPr bwMode="auto">
            <a:xfrm>
              <a:off x="883264" y="4539323"/>
              <a:ext cx="683741" cy="307552"/>
            </a:xfrm>
            <a:prstGeom prst="roundRect">
              <a:avLst/>
            </a:prstGeom>
            <a:ln>
              <a:headEnd type="none" w="med" len="med"/>
              <a:tailEnd type="none" w="med" len="med"/>
            </a:ln>
            <a:extLst/>
          </p:spPr>
          <p:style>
            <a:lnRef idx="1">
              <a:schemeClr val="accent6"/>
            </a:lnRef>
            <a:fillRef idx="2">
              <a:schemeClr val="accent6"/>
            </a:fillRef>
            <a:effectRef idx="1">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zh-TW" sz="1600" b="0" i="0" u="none" strike="noStrike" cap="none" normalizeH="0" baseline="0" dirty="0" smtClean="0">
                  <a:ln>
                    <a:noFill/>
                  </a:ln>
                  <a:solidFill>
                    <a:schemeClr val="tx1"/>
                  </a:solidFill>
                  <a:effectLst/>
                  <a:latin typeface="Arial" panose="020B0604020202020204" pitchFamily="34" charset="0"/>
                  <a:ea typeface="新細明體" panose="02020500000000000000" pitchFamily="18" charset="-120"/>
                </a:rPr>
                <a:t>VM</a:t>
              </a:r>
              <a:endParaRPr kumimoji="1" lang="zh-TW" altLang="en-US" sz="1000" b="0" i="0" u="none" strike="noStrike" cap="none" normalizeH="0" baseline="0" dirty="0" smtClean="0">
                <a:ln>
                  <a:noFill/>
                </a:ln>
                <a:solidFill>
                  <a:schemeClr val="tx1"/>
                </a:solidFill>
                <a:effectLst/>
                <a:latin typeface="Arial" panose="020B0604020202020204" pitchFamily="34" charset="0"/>
                <a:ea typeface="新細明體" panose="02020500000000000000" pitchFamily="18" charset="-120"/>
              </a:endParaRPr>
            </a:p>
          </p:txBody>
        </p:sp>
        <p:sp>
          <p:nvSpPr>
            <p:cNvPr id="40" name="圓角矩形 39"/>
            <p:cNvSpPr/>
            <p:nvPr/>
          </p:nvSpPr>
          <p:spPr bwMode="auto">
            <a:xfrm>
              <a:off x="883264" y="4875622"/>
              <a:ext cx="683741" cy="292106"/>
            </a:xfrm>
            <a:prstGeom prst="roundRect">
              <a:avLst/>
            </a:prstGeom>
            <a:ln>
              <a:headEnd type="none" w="med" len="med"/>
              <a:tailEnd type="none" w="med" len="med"/>
            </a:ln>
            <a:extLst/>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zh-TW" sz="1200" b="0" i="0" u="none" strike="noStrike" cap="none" normalizeH="0" baseline="0" dirty="0" smtClean="0">
                  <a:ln>
                    <a:noFill/>
                  </a:ln>
                  <a:solidFill>
                    <a:srgbClr val="FF0000"/>
                  </a:solidFill>
                  <a:effectLst/>
                  <a:latin typeface="Arial" panose="020B0604020202020204" pitchFamily="34" charset="0"/>
                  <a:ea typeface="新細明體" panose="02020500000000000000" pitchFamily="18" charset="-120"/>
                </a:rPr>
                <a:t>OVS</a:t>
              </a:r>
              <a:endParaRPr kumimoji="1" lang="zh-TW" altLang="en-US" sz="800" b="0" i="0" u="none" strike="noStrike" cap="none" normalizeH="0" baseline="0" dirty="0" smtClean="0">
                <a:ln>
                  <a:noFill/>
                </a:ln>
                <a:solidFill>
                  <a:srgbClr val="FF0000"/>
                </a:solidFill>
                <a:effectLst/>
                <a:latin typeface="Arial" panose="020B0604020202020204" pitchFamily="34" charset="0"/>
                <a:ea typeface="新細明體" panose="02020500000000000000" pitchFamily="18" charset="-120"/>
              </a:endParaRPr>
            </a:p>
          </p:txBody>
        </p:sp>
      </p:grpSp>
      <p:sp>
        <p:nvSpPr>
          <p:cNvPr id="43" name="矩形 42"/>
          <p:cNvSpPr/>
          <p:nvPr/>
        </p:nvSpPr>
        <p:spPr bwMode="auto">
          <a:xfrm>
            <a:off x="5960532" y="3999351"/>
            <a:ext cx="1455012" cy="461319"/>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zh-TW" sz="1400" b="0" i="0" u="none" strike="noStrike" cap="none" normalizeH="0" dirty="0" smtClean="0">
                <a:ln>
                  <a:noFill/>
                </a:ln>
                <a:solidFill>
                  <a:schemeClr val="tx1"/>
                </a:solidFill>
                <a:effectLst/>
                <a:latin typeface="Arial" panose="020B0604020202020204" pitchFamily="34" charset="0"/>
                <a:ea typeface="新細明體" panose="02020500000000000000" pitchFamily="18" charset="-120"/>
              </a:rPr>
              <a:t>Network node</a:t>
            </a:r>
            <a:endParaRPr kumimoji="1" lang="zh-TW" altLang="en-US" sz="1400" b="0" i="0" u="none" strike="noStrike" cap="none" normalizeH="0" baseline="0" dirty="0" smtClean="0">
              <a:ln>
                <a:noFill/>
              </a:ln>
              <a:solidFill>
                <a:schemeClr val="tx1"/>
              </a:solidFill>
              <a:effectLst/>
              <a:latin typeface="Arial" panose="020B0604020202020204" pitchFamily="34" charset="0"/>
              <a:ea typeface="新細明體" panose="02020500000000000000" pitchFamily="18" charset="-120"/>
            </a:endParaRPr>
          </a:p>
        </p:txBody>
      </p:sp>
      <p:sp>
        <p:nvSpPr>
          <p:cNvPr id="47" name="圓角矩形 46"/>
          <p:cNvSpPr/>
          <p:nvPr/>
        </p:nvSpPr>
        <p:spPr bwMode="auto">
          <a:xfrm>
            <a:off x="5962588" y="3671036"/>
            <a:ext cx="1448716" cy="292106"/>
          </a:xfrm>
          <a:prstGeom prst="roundRect">
            <a:avLst/>
          </a:prstGeom>
          <a:ln>
            <a:headEnd type="none" w="med" len="med"/>
            <a:tailEnd type="none" w="med" len="med"/>
          </a:ln>
          <a:extLst/>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zh-TW" sz="900" dirty="0" smtClean="0">
                <a:solidFill>
                  <a:srgbClr val="FF0000"/>
                </a:solidFill>
                <a:latin typeface="Arial" panose="020B0604020202020204" pitchFamily="34" charset="0"/>
                <a:ea typeface="新細明體" panose="02020500000000000000" pitchFamily="18" charset="-120"/>
              </a:rPr>
              <a:t>L3 Agent</a:t>
            </a:r>
            <a:endParaRPr kumimoji="1" lang="zh-TW" altLang="en-US" sz="400" b="0" i="0" u="none" strike="noStrike" cap="none" normalizeH="0" baseline="0" dirty="0" smtClean="0">
              <a:ln>
                <a:noFill/>
              </a:ln>
              <a:solidFill>
                <a:srgbClr val="FF0000"/>
              </a:solidFill>
              <a:effectLst/>
              <a:latin typeface="Arial" panose="020B0604020202020204" pitchFamily="34" charset="0"/>
              <a:ea typeface="新細明體" panose="02020500000000000000" pitchFamily="18" charset="-120"/>
            </a:endParaRPr>
          </a:p>
        </p:txBody>
      </p:sp>
      <p:grpSp>
        <p:nvGrpSpPr>
          <p:cNvPr id="48" name="群組 47"/>
          <p:cNvGrpSpPr/>
          <p:nvPr/>
        </p:nvGrpSpPr>
        <p:grpSpPr>
          <a:xfrm>
            <a:off x="5960532" y="3234720"/>
            <a:ext cx="645896" cy="451694"/>
            <a:chOff x="4583113" y="4209375"/>
            <a:chExt cx="645896" cy="451694"/>
          </a:xfrm>
        </p:grpSpPr>
        <p:pic>
          <p:nvPicPr>
            <p:cNvPr id="49" name="圖片 48"/>
            <p:cNvPicPr>
              <a:picLocks noChangeAspect="1"/>
            </p:cNvPicPr>
            <p:nvPr/>
          </p:nvPicPr>
          <p:blipFill rotWithShape="1">
            <a:blip r:embed="rId4">
              <a:duotone>
                <a:prstClr val="black"/>
                <a:schemeClr val="accent6">
                  <a:tint val="45000"/>
                  <a:satMod val="400000"/>
                </a:schemeClr>
              </a:duotone>
            </a:blip>
            <a:srcRect l="6660" t="10879" r="10229" b="12403"/>
            <a:stretch/>
          </p:blipFill>
          <p:spPr>
            <a:xfrm>
              <a:off x="4704452" y="4209375"/>
              <a:ext cx="524557" cy="403506"/>
            </a:xfrm>
            <a:prstGeom prst="rect">
              <a:avLst/>
            </a:prstGeom>
          </p:spPr>
        </p:pic>
        <p:sp>
          <p:nvSpPr>
            <p:cNvPr id="50" name="文字方塊 49"/>
            <p:cNvSpPr txBox="1"/>
            <p:nvPr/>
          </p:nvSpPr>
          <p:spPr>
            <a:xfrm>
              <a:off x="4583113" y="4260959"/>
              <a:ext cx="377709" cy="400110"/>
            </a:xfrm>
            <a:prstGeom prst="rect">
              <a:avLst/>
            </a:prstGeom>
            <a:noFill/>
          </p:spPr>
          <p:txBody>
            <a:bodyPr wrap="square" rtlCol="0">
              <a:spAutoFit/>
            </a:bodyPr>
            <a:lstStyle/>
            <a:p>
              <a:r>
                <a:rPr lang="en-US" altLang="zh-TW" sz="2000" b="1" i="1" dirty="0" smtClean="0">
                  <a:ln w="6600">
                    <a:solidFill>
                      <a:schemeClr val="accent2"/>
                    </a:solidFill>
                    <a:prstDash val="solid"/>
                  </a:ln>
                  <a:solidFill>
                    <a:srgbClr val="FFFFFF"/>
                  </a:solidFill>
                  <a:effectLst>
                    <a:outerShdw dist="38100" dir="2700000" algn="tl" rotWithShape="0">
                      <a:schemeClr val="accent2"/>
                    </a:outerShdw>
                  </a:effectLst>
                </a:rPr>
                <a:t>V</a:t>
              </a:r>
              <a:endParaRPr lang="zh-TW" altLang="en-US" sz="2000" b="1" i="1" dirty="0">
                <a:ln w="6600">
                  <a:solidFill>
                    <a:schemeClr val="accent2"/>
                  </a:solidFill>
                  <a:prstDash val="solid"/>
                </a:ln>
                <a:solidFill>
                  <a:srgbClr val="FFFFFF"/>
                </a:solidFill>
                <a:effectLst>
                  <a:outerShdw dist="38100" dir="2700000" algn="tl" rotWithShape="0">
                    <a:schemeClr val="accent2"/>
                  </a:outerShdw>
                </a:effectLst>
              </a:endParaRPr>
            </a:p>
          </p:txBody>
        </p:sp>
      </p:grpSp>
      <p:grpSp>
        <p:nvGrpSpPr>
          <p:cNvPr id="51" name="群組 50"/>
          <p:cNvGrpSpPr/>
          <p:nvPr/>
        </p:nvGrpSpPr>
        <p:grpSpPr>
          <a:xfrm>
            <a:off x="6717610" y="3227778"/>
            <a:ext cx="645896" cy="451694"/>
            <a:chOff x="4583113" y="4209375"/>
            <a:chExt cx="645896" cy="451694"/>
          </a:xfrm>
        </p:grpSpPr>
        <p:pic>
          <p:nvPicPr>
            <p:cNvPr id="52" name="圖片 51"/>
            <p:cNvPicPr>
              <a:picLocks noChangeAspect="1"/>
            </p:cNvPicPr>
            <p:nvPr/>
          </p:nvPicPr>
          <p:blipFill rotWithShape="1">
            <a:blip r:embed="rId4">
              <a:duotone>
                <a:prstClr val="black"/>
                <a:schemeClr val="accent6">
                  <a:tint val="45000"/>
                  <a:satMod val="400000"/>
                </a:schemeClr>
              </a:duotone>
            </a:blip>
            <a:srcRect l="6660" t="10879" r="10229" b="12403"/>
            <a:stretch/>
          </p:blipFill>
          <p:spPr>
            <a:xfrm>
              <a:off x="4704452" y="4209375"/>
              <a:ext cx="524557" cy="403506"/>
            </a:xfrm>
            <a:prstGeom prst="rect">
              <a:avLst/>
            </a:prstGeom>
          </p:spPr>
        </p:pic>
        <p:sp>
          <p:nvSpPr>
            <p:cNvPr id="53" name="文字方塊 52"/>
            <p:cNvSpPr txBox="1"/>
            <p:nvPr/>
          </p:nvSpPr>
          <p:spPr>
            <a:xfrm>
              <a:off x="4583113" y="4260959"/>
              <a:ext cx="377709" cy="400110"/>
            </a:xfrm>
            <a:prstGeom prst="rect">
              <a:avLst/>
            </a:prstGeom>
            <a:noFill/>
          </p:spPr>
          <p:txBody>
            <a:bodyPr wrap="square" rtlCol="0">
              <a:spAutoFit/>
            </a:bodyPr>
            <a:lstStyle/>
            <a:p>
              <a:r>
                <a:rPr lang="en-US" altLang="zh-TW" sz="2000" b="1" i="1" dirty="0" smtClean="0">
                  <a:ln w="6600">
                    <a:solidFill>
                      <a:schemeClr val="accent2"/>
                    </a:solidFill>
                    <a:prstDash val="solid"/>
                  </a:ln>
                  <a:solidFill>
                    <a:srgbClr val="FFFFFF"/>
                  </a:solidFill>
                  <a:effectLst>
                    <a:outerShdw dist="38100" dir="2700000" algn="tl" rotWithShape="0">
                      <a:schemeClr val="accent2"/>
                    </a:outerShdw>
                  </a:effectLst>
                </a:rPr>
                <a:t>V</a:t>
              </a:r>
              <a:endParaRPr lang="zh-TW" altLang="en-US" sz="2000" b="1" i="1" dirty="0">
                <a:ln w="6600">
                  <a:solidFill>
                    <a:schemeClr val="accent2"/>
                  </a:solidFill>
                  <a:prstDash val="solid"/>
                </a:ln>
                <a:solidFill>
                  <a:srgbClr val="FFFFFF"/>
                </a:solidFill>
                <a:effectLst>
                  <a:outerShdw dist="38100" dir="2700000" algn="tl" rotWithShape="0">
                    <a:schemeClr val="accent2"/>
                  </a:outerShdw>
                </a:effectLst>
              </a:endParaRPr>
            </a:p>
          </p:txBody>
        </p:sp>
      </p:grpSp>
      <p:sp>
        <p:nvSpPr>
          <p:cNvPr id="3" name="手繪多邊形 2"/>
          <p:cNvSpPr/>
          <p:nvPr/>
        </p:nvSpPr>
        <p:spPr>
          <a:xfrm>
            <a:off x="2041410" y="3023286"/>
            <a:ext cx="5173362" cy="3428857"/>
          </a:xfrm>
          <a:custGeom>
            <a:avLst/>
            <a:gdLst>
              <a:gd name="connsiteX0" fmla="*/ 0 w 5173362"/>
              <a:gd name="connsiteY0" fmla="*/ 939114 h 3428857"/>
              <a:gd name="connsiteX1" fmla="*/ 2314833 w 5173362"/>
              <a:gd name="connsiteY1" fmla="*/ 3418703 h 3428857"/>
              <a:gd name="connsiteX2" fmla="*/ 4654378 w 5173362"/>
              <a:gd name="connsiteY2" fmla="*/ 1746422 h 3428857"/>
              <a:gd name="connsiteX3" fmla="*/ 5173362 w 5173362"/>
              <a:gd name="connsiteY3" fmla="*/ 0 h 3428857"/>
            </a:gdLst>
            <a:ahLst/>
            <a:cxnLst>
              <a:cxn ang="0">
                <a:pos x="connsiteX0" y="connsiteY0"/>
              </a:cxn>
              <a:cxn ang="0">
                <a:pos x="connsiteX1" y="connsiteY1"/>
              </a:cxn>
              <a:cxn ang="0">
                <a:pos x="connsiteX2" y="connsiteY2"/>
              </a:cxn>
              <a:cxn ang="0">
                <a:pos x="connsiteX3" y="connsiteY3"/>
              </a:cxn>
            </a:cxnLst>
            <a:rect l="l" t="t" r="r" b="b"/>
            <a:pathLst>
              <a:path w="5173362" h="3428857">
                <a:moveTo>
                  <a:pt x="0" y="939114"/>
                </a:moveTo>
                <a:cubicBezTo>
                  <a:pt x="769551" y="2111633"/>
                  <a:pt x="1539103" y="3284152"/>
                  <a:pt x="2314833" y="3418703"/>
                </a:cubicBezTo>
                <a:cubicBezTo>
                  <a:pt x="3090563" y="3553254"/>
                  <a:pt x="4177957" y="2316206"/>
                  <a:pt x="4654378" y="1746422"/>
                </a:cubicBezTo>
                <a:cubicBezTo>
                  <a:pt x="5130799" y="1176638"/>
                  <a:pt x="5152080" y="588319"/>
                  <a:pt x="5173362" y="0"/>
                </a:cubicBezTo>
              </a:path>
            </a:pathLst>
          </a:custGeom>
          <a:noFill/>
          <a:ln>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手繪多邊形 4"/>
          <p:cNvSpPr/>
          <p:nvPr/>
        </p:nvSpPr>
        <p:spPr>
          <a:xfrm>
            <a:off x="3754880" y="3006810"/>
            <a:ext cx="2578444" cy="2734799"/>
          </a:xfrm>
          <a:custGeom>
            <a:avLst/>
            <a:gdLst>
              <a:gd name="connsiteX0" fmla="*/ 2578444 w 2578444"/>
              <a:gd name="connsiteY0" fmla="*/ 0 h 2734799"/>
              <a:gd name="connsiteX1" fmla="*/ 1993557 w 2578444"/>
              <a:gd name="connsiteY1" fmla="*/ 1853514 h 2734799"/>
              <a:gd name="connsiteX2" fmla="*/ 988541 w 2578444"/>
              <a:gd name="connsiteY2" fmla="*/ 2710249 h 2734799"/>
              <a:gd name="connsiteX3" fmla="*/ 0 w 2578444"/>
              <a:gd name="connsiteY3" fmla="*/ 963827 h 2734799"/>
            </a:gdLst>
            <a:ahLst/>
            <a:cxnLst>
              <a:cxn ang="0">
                <a:pos x="connsiteX0" y="connsiteY0"/>
              </a:cxn>
              <a:cxn ang="0">
                <a:pos x="connsiteX1" y="connsiteY1"/>
              </a:cxn>
              <a:cxn ang="0">
                <a:pos x="connsiteX2" y="connsiteY2"/>
              </a:cxn>
              <a:cxn ang="0">
                <a:pos x="connsiteX3" y="connsiteY3"/>
              </a:cxn>
            </a:cxnLst>
            <a:rect l="l" t="t" r="r" b="b"/>
            <a:pathLst>
              <a:path w="2578444" h="2734799">
                <a:moveTo>
                  <a:pt x="2578444" y="0"/>
                </a:moveTo>
                <a:cubicBezTo>
                  <a:pt x="2418492" y="700903"/>
                  <a:pt x="2258541" y="1401806"/>
                  <a:pt x="1993557" y="1853514"/>
                </a:cubicBezTo>
                <a:cubicBezTo>
                  <a:pt x="1728573" y="2305222"/>
                  <a:pt x="1320800" y="2858530"/>
                  <a:pt x="988541" y="2710249"/>
                </a:cubicBezTo>
                <a:cubicBezTo>
                  <a:pt x="656282" y="2561968"/>
                  <a:pt x="328141" y="1762897"/>
                  <a:pt x="0" y="963827"/>
                </a:cubicBezTo>
              </a:path>
            </a:pathLst>
          </a:custGeom>
          <a:noFill/>
          <a:ln>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5" name="圓角矩形圖說文字 54"/>
          <p:cNvSpPr/>
          <p:nvPr/>
        </p:nvSpPr>
        <p:spPr>
          <a:xfrm>
            <a:off x="7612076" y="3240230"/>
            <a:ext cx="1531924" cy="824178"/>
          </a:xfrm>
          <a:prstGeom prst="wedgeRoundRectCallout">
            <a:avLst>
              <a:gd name="adj1" fmla="val -48590"/>
              <a:gd name="adj2" fmla="val -75980"/>
              <a:gd name="adj3" fmla="val 16667"/>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TW" dirty="0" smtClean="0">
                <a:solidFill>
                  <a:schemeClr val="tx1"/>
                </a:solidFill>
              </a:rPr>
              <a:t>Issue 1: </a:t>
            </a:r>
          </a:p>
          <a:p>
            <a:pPr algn="ctr"/>
            <a:r>
              <a:rPr lang="en-US" altLang="zh-TW" dirty="0" smtClean="0">
                <a:solidFill>
                  <a:schemeClr val="tx1"/>
                </a:solidFill>
              </a:rPr>
              <a:t>IP translation</a:t>
            </a:r>
            <a:endParaRPr lang="zh-TW" altLang="en-US" dirty="0">
              <a:solidFill>
                <a:schemeClr val="tx1"/>
              </a:solidFill>
            </a:endParaRPr>
          </a:p>
        </p:txBody>
      </p:sp>
      <p:sp>
        <p:nvSpPr>
          <p:cNvPr id="56" name="圓角矩形圖說文字 55"/>
          <p:cNvSpPr/>
          <p:nvPr/>
        </p:nvSpPr>
        <p:spPr>
          <a:xfrm>
            <a:off x="3357576" y="4531562"/>
            <a:ext cx="1531924" cy="824178"/>
          </a:xfrm>
          <a:prstGeom prst="wedgeRoundRectCallout">
            <a:avLst>
              <a:gd name="adj1" fmla="val 91807"/>
              <a:gd name="adj2" fmla="val 17778"/>
              <a:gd name="adj3" fmla="val 16667"/>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TW" dirty="0" smtClean="0">
                <a:solidFill>
                  <a:schemeClr val="tx1"/>
                </a:solidFill>
              </a:rPr>
              <a:t>Issue 2: </a:t>
            </a:r>
          </a:p>
          <a:p>
            <a:pPr algn="ctr"/>
            <a:r>
              <a:rPr lang="en-US" altLang="zh-TW" dirty="0" smtClean="0">
                <a:solidFill>
                  <a:schemeClr val="tx1"/>
                </a:solidFill>
              </a:rPr>
              <a:t>Long Route</a:t>
            </a:r>
          </a:p>
        </p:txBody>
      </p:sp>
      <p:sp>
        <p:nvSpPr>
          <p:cNvPr id="9" name="文字方塊 8"/>
          <p:cNvSpPr txBox="1"/>
          <p:nvPr/>
        </p:nvSpPr>
        <p:spPr>
          <a:xfrm>
            <a:off x="1452947" y="2959386"/>
            <a:ext cx="1176925" cy="369332"/>
          </a:xfrm>
          <a:prstGeom prst="rect">
            <a:avLst/>
          </a:prstGeom>
          <a:noFill/>
        </p:spPr>
        <p:txBody>
          <a:bodyPr wrap="none" rtlCol="0">
            <a:spAutoFit/>
          </a:bodyPr>
          <a:lstStyle/>
          <a:p>
            <a:r>
              <a:rPr lang="en-US" altLang="zh-TW" dirty="0" smtClean="0"/>
              <a:t>172.16.1.3</a:t>
            </a:r>
            <a:endParaRPr lang="zh-TW" altLang="en-US" dirty="0"/>
          </a:p>
        </p:txBody>
      </p:sp>
      <p:sp>
        <p:nvSpPr>
          <p:cNvPr id="57" name="文字方塊 56"/>
          <p:cNvSpPr txBox="1"/>
          <p:nvPr/>
        </p:nvSpPr>
        <p:spPr>
          <a:xfrm>
            <a:off x="3218335" y="2951032"/>
            <a:ext cx="942887" cy="369332"/>
          </a:xfrm>
          <a:prstGeom prst="rect">
            <a:avLst/>
          </a:prstGeom>
          <a:noFill/>
        </p:spPr>
        <p:txBody>
          <a:bodyPr wrap="none" rtlCol="0">
            <a:spAutoFit/>
          </a:bodyPr>
          <a:lstStyle/>
          <a:p>
            <a:r>
              <a:rPr lang="en-US" altLang="zh-TW" dirty="0" smtClean="0"/>
              <a:t>10.1.1.4</a:t>
            </a:r>
            <a:endParaRPr lang="zh-TW" altLang="en-US" dirty="0"/>
          </a:p>
        </p:txBody>
      </p:sp>
      <p:grpSp>
        <p:nvGrpSpPr>
          <p:cNvPr id="15" name="群組 14"/>
          <p:cNvGrpSpPr/>
          <p:nvPr/>
        </p:nvGrpSpPr>
        <p:grpSpPr>
          <a:xfrm>
            <a:off x="5793832" y="2223087"/>
            <a:ext cx="1915909" cy="791351"/>
            <a:chOff x="5793832" y="2223087"/>
            <a:chExt cx="1915909" cy="791351"/>
          </a:xfrm>
        </p:grpSpPr>
        <p:sp>
          <p:nvSpPr>
            <p:cNvPr id="54" name="矩形 53"/>
            <p:cNvSpPr/>
            <p:nvPr/>
          </p:nvSpPr>
          <p:spPr bwMode="auto">
            <a:xfrm>
              <a:off x="6024281" y="2553119"/>
              <a:ext cx="1455012" cy="461319"/>
            </a:xfrm>
            <a:prstGeom prst="rect">
              <a:avLst/>
            </a:prstGeom>
            <a:ln>
              <a:headEnd type="none" w="med" len="med"/>
              <a:tailEnd type="none" w="med" len="med"/>
            </a:ln>
            <a:extLst/>
          </p:spPr>
          <p:style>
            <a:lnRef idx="1">
              <a:schemeClr val="accent3"/>
            </a:lnRef>
            <a:fillRef idx="3">
              <a:schemeClr val="accent3"/>
            </a:fillRef>
            <a:effectRef idx="2">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zh-TW" sz="1400" b="0" i="0" u="none" strike="noStrike" cap="none" normalizeH="0" dirty="0" smtClean="0">
                  <a:ln>
                    <a:noFill/>
                  </a:ln>
                  <a:solidFill>
                    <a:schemeClr val="tx1"/>
                  </a:solidFill>
                  <a:effectLst/>
                  <a:latin typeface="Arial" panose="020B0604020202020204" pitchFamily="34" charset="0"/>
                  <a:ea typeface="新細明體" panose="02020500000000000000" pitchFamily="18" charset="-120"/>
                </a:rPr>
                <a:t>Floating IP</a:t>
              </a:r>
              <a:endParaRPr kumimoji="1" lang="zh-TW" altLang="en-US" sz="1400" b="0" i="0" u="none" strike="noStrike" cap="none" normalizeH="0" baseline="0" dirty="0" smtClean="0">
                <a:ln>
                  <a:noFill/>
                </a:ln>
                <a:solidFill>
                  <a:schemeClr val="tx1"/>
                </a:solidFill>
                <a:effectLst/>
                <a:latin typeface="Arial" panose="020B0604020202020204" pitchFamily="34" charset="0"/>
                <a:ea typeface="新細明體" panose="02020500000000000000" pitchFamily="18" charset="-120"/>
              </a:endParaRPr>
            </a:p>
          </p:txBody>
        </p:sp>
        <p:sp>
          <p:nvSpPr>
            <p:cNvPr id="58" name="文字方塊 57"/>
            <p:cNvSpPr txBox="1"/>
            <p:nvPr/>
          </p:nvSpPr>
          <p:spPr>
            <a:xfrm>
              <a:off x="5793832" y="2223087"/>
              <a:ext cx="1915909" cy="369332"/>
            </a:xfrm>
            <a:prstGeom prst="rect">
              <a:avLst/>
            </a:prstGeom>
            <a:noFill/>
          </p:spPr>
          <p:txBody>
            <a:bodyPr wrap="none" rtlCol="0">
              <a:spAutoFit/>
            </a:bodyPr>
            <a:lstStyle/>
            <a:p>
              <a:r>
                <a:rPr lang="en-US" altLang="zh-TW" dirty="0" smtClean="0"/>
                <a:t>192.168.100.123</a:t>
              </a:r>
              <a:endParaRPr lang="zh-TW" altLang="en-US" dirty="0"/>
            </a:p>
          </p:txBody>
        </p:sp>
      </p:grpSp>
      <p:sp>
        <p:nvSpPr>
          <p:cNvPr id="4" name="文字方塊 3"/>
          <p:cNvSpPr txBox="1"/>
          <p:nvPr/>
        </p:nvSpPr>
        <p:spPr>
          <a:xfrm>
            <a:off x="570453" y="3381770"/>
            <a:ext cx="774571" cy="646331"/>
          </a:xfrm>
          <a:prstGeom prst="rect">
            <a:avLst/>
          </a:prstGeom>
          <a:solidFill>
            <a:schemeClr val="bg1"/>
          </a:solidFill>
          <a:ln>
            <a:solidFill>
              <a:schemeClr val="tx1"/>
            </a:solidFill>
          </a:ln>
        </p:spPr>
        <p:txBody>
          <a:bodyPr wrap="none" rtlCol="0">
            <a:spAutoFit/>
          </a:bodyPr>
          <a:lstStyle/>
          <a:p>
            <a:r>
              <a:rPr lang="en-US" altLang="zh-TW" dirty="0" err="1" smtClean="0"/>
              <a:t>iPerf</a:t>
            </a:r>
            <a:endParaRPr lang="en-US" altLang="zh-TW" dirty="0"/>
          </a:p>
          <a:p>
            <a:r>
              <a:rPr lang="en-US" altLang="zh-TW" dirty="0" smtClean="0"/>
              <a:t>Client</a:t>
            </a:r>
            <a:endParaRPr lang="zh-TW" altLang="en-US" dirty="0"/>
          </a:p>
        </p:txBody>
      </p:sp>
      <p:sp>
        <p:nvSpPr>
          <p:cNvPr id="34" name="文字方塊 33"/>
          <p:cNvSpPr txBox="1"/>
          <p:nvPr/>
        </p:nvSpPr>
        <p:spPr>
          <a:xfrm>
            <a:off x="4309236" y="3124801"/>
            <a:ext cx="864339" cy="646331"/>
          </a:xfrm>
          <a:prstGeom prst="rect">
            <a:avLst/>
          </a:prstGeom>
          <a:solidFill>
            <a:schemeClr val="bg1"/>
          </a:solidFill>
          <a:ln>
            <a:solidFill>
              <a:schemeClr val="tx1"/>
            </a:solidFill>
          </a:ln>
        </p:spPr>
        <p:txBody>
          <a:bodyPr wrap="none" rtlCol="0">
            <a:spAutoFit/>
          </a:bodyPr>
          <a:lstStyle/>
          <a:p>
            <a:r>
              <a:rPr lang="en-US" altLang="zh-TW" dirty="0" err="1" smtClean="0"/>
              <a:t>iPerf</a:t>
            </a:r>
            <a:endParaRPr lang="en-US" altLang="zh-TW" dirty="0" smtClean="0"/>
          </a:p>
          <a:p>
            <a:r>
              <a:rPr lang="en-US" altLang="zh-TW" dirty="0" smtClean="0"/>
              <a:t>Server</a:t>
            </a:r>
            <a:endParaRPr lang="zh-TW" altLang="en-US" dirty="0"/>
          </a:p>
        </p:txBody>
      </p:sp>
      <p:sp>
        <p:nvSpPr>
          <p:cNvPr id="7" name="文字方塊 6"/>
          <p:cNvSpPr txBox="1"/>
          <p:nvPr/>
        </p:nvSpPr>
        <p:spPr>
          <a:xfrm>
            <a:off x="6020154" y="5592713"/>
            <a:ext cx="3031599" cy="923330"/>
          </a:xfrm>
          <a:prstGeom prst="rect">
            <a:avLst/>
          </a:prstGeom>
          <a:noFill/>
        </p:spPr>
        <p:txBody>
          <a:bodyPr wrap="none" rtlCol="0">
            <a:spAutoFit/>
          </a:bodyPr>
          <a:lstStyle/>
          <a:p>
            <a:r>
              <a:rPr lang="en-US" altLang="zh-TW" dirty="0" smtClean="0"/>
              <a:t>Public Net: 140.96.102.0/24</a:t>
            </a:r>
          </a:p>
          <a:p>
            <a:r>
              <a:rPr lang="en-US" altLang="zh-TW" dirty="0" smtClean="0"/>
              <a:t>Subnet 1: 172.16.1.0/24</a:t>
            </a:r>
          </a:p>
          <a:p>
            <a:r>
              <a:rPr lang="en-US" altLang="zh-TW" dirty="0" smtClean="0"/>
              <a:t>Subnet 2: 10.1.1.0/24</a:t>
            </a:r>
            <a:endParaRPr lang="zh-TW" altLang="en-US" dirty="0"/>
          </a:p>
        </p:txBody>
      </p:sp>
      <p:grpSp>
        <p:nvGrpSpPr>
          <p:cNvPr id="10" name="群組 9"/>
          <p:cNvGrpSpPr/>
          <p:nvPr/>
        </p:nvGrpSpPr>
        <p:grpSpPr>
          <a:xfrm>
            <a:off x="2778815" y="2423203"/>
            <a:ext cx="1915909" cy="547682"/>
            <a:chOff x="2778815" y="2423203"/>
            <a:chExt cx="1915909" cy="547682"/>
          </a:xfrm>
        </p:grpSpPr>
        <p:sp>
          <p:nvSpPr>
            <p:cNvPr id="6" name="文字方塊 5"/>
            <p:cNvSpPr txBox="1"/>
            <p:nvPr/>
          </p:nvSpPr>
          <p:spPr>
            <a:xfrm>
              <a:off x="2778815" y="2423203"/>
              <a:ext cx="1915909" cy="369332"/>
            </a:xfrm>
            <a:prstGeom prst="rect">
              <a:avLst/>
            </a:prstGeom>
            <a:noFill/>
          </p:spPr>
          <p:txBody>
            <a:bodyPr wrap="none" rtlCol="0">
              <a:spAutoFit/>
            </a:bodyPr>
            <a:lstStyle/>
            <a:p>
              <a:r>
                <a:rPr lang="en-US" altLang="zh-TW" dirty="0" smtClean="0">
                  <a:sym typeface="Wingdings" panose="05000000000000000000" pitchFamily="2" charset="2"/>
                </a:rPr>
                <a:t>192.168.100.123</a:t>
              </a:r>
              <a:endParaRPr lang="zh-TW" altLang="en-US" dirty="0"/>
            </a:p>
          </p:txBody>
        </p:sp>
        <p:sp>
          <p:nvSpPr>
            <p:cNvPr id="8" name="向上箭號 7"/>
            <p:cNvSpPr/>
            <p:nvPr/>
          </p:nvSpPr>
          <p:spPr bwMode="auto">
            <a:xfrm>
              <a:off x="3545718" y="2798363"/>
              <a:ext cx="484632" cy="172522"/>
            </a:xfrm>
            <a:prstGeom prst="up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TW" altLang="en-US" sz="1800" b="0" i="0" u="none" strike="noStrike" cap="none" normalizeH="0" baseline="0" smtClean="0">
                <a:ln>
                  <a:noFill/>
                </a:ln>
                <a:solidFill>
                  <a:schemeClr val="tx1"/>
                </a:solidFill>
                <a:effectLst/>
                <a:latin typeface="Arial" panose="020B0604020202020204" pitchFamily="34" charset="0"/>
                <a:ea typeface="新細明體" panose="02020500000000000000" pitchFamily="18" charset="-120"/>
              </a:endParaRPr>
            </a:p>
          </p:txBody>
        </p:sp>
      </p:grpSp>
      <p:cxnSp>
        <p:nvCxnSpPr>
          <p:cNvPr id="12" name="直線單箭頭接點 11"/>
          <p:cNvCxnSpPr>
            <a:stCxn id="34" idx="1"/>
            <a:endCxn id="39" idx="3"/>
          </p:cNvCxnSpPr>
          <p:nvPr/>
        </p:nvCxnSpPr>
        <p:spPr bwMode="auto">
          <a:xfrm flipH="1">
            <a:off x="4030350" y="3447967"/>
            <a:ext cx="278886" cy="40546"/>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 name="直線單箭頭接點 13"/>
          <p:cNvCxnSpPr>
            <a:stCxn id="4" idx="3"/>
            <a:endCxn id="29" idx="1"/>
          </p:cNvCxnSpPr>
          <p:nvPr/>
        </p:nvCxnSpPr>
        <p:spPr bwMode="auto">
          <a:xfrm flipV="1">
            <a:off x="1345024" y="3491040"/>
            <a:ext cx="336642" cy="213896"/>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19626078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wipe(right)">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5"/>
                                        </p:tgtEl>
                                        <p:attrNameLst>
                                          <p:attrName>style.visibility</p:attrName>
                                        </p:attrNameLst>
                                      </p:cBhvr>
                                      <p:to>
                                        <p:strVal val="visible"/>
                                      </p:to>
                                    </p:set>
                                    <p:animEffect transition="in" filter="fade">
                                      <p:cBhvr>
                                        <p:cTn id="27" dur="500"/>
                                        <p:tgtEl>
                                          <p:spTgt spid="5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6"/>
                                        </p:tgtEl>
                                        <p:attrNameLst>
                                          <p:attrName>style.visibility</p:attrName>
                                        </p:attrNameLst>
                                      </p:cBhvr>
                                      <p:to>
                                        <p:strVal val="visible"/>
                                      </p:to>
                                    </p:set>
                                    <p:animEffect transition="in" filter="fade">
                                      <p:cBhvr>
                                        <p:cTn id="32"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55" grpId="0" animBg="1"/>
      <p:bldP spid="56"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雲朵形 15"/>
          <p:cNvSpPr/>
          <p:nvPr/>
        </p:nvSpPr>
        <p:spPr bwMode="auto">
          <a:xfrm>
            <a:off x="4868862" y="2694708"/>
            <a:ext cx="3372004" cy="3799267"/>
          </a:xfrm>
          <a:prstGeom prst="cloud">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en-US" altLang="zh-TW" sz="1400" dirty="0">
              <a:latin typeface="Arial" panose="020B0604020202020204" pitchFamily="34" charset="0"/>
              <a:ea typeface="新細明體" panose="02020500000000000000" pitchFamily="18" charset="-120"/>
            </a:endParaRPr>
          </a:p>
          <a:p>
            <a:pPr marL="0" marR="0" indent="0" algn="ctr" defTabSz="914400" rtl="0" eaLnBrk="1" fontAlgn="base" latinLnBrk="0" hangingPunct="1">
              <a:lnSpc>
                <a:spcPct val="100000"/>
              </a:lnSpc>
              <a:spcBef>
                <a:spcPct val="0"/>
              </a:spcBef>
              <a:spcAft>
                <a:spcPct val="0"/>
              </a:spcAft>
              <a:buClrTx/>
              <a:buSzTx/>
              <a:buFontTx/>
              <a:buNone/>
              <a:tabLst/>
            </a:pPr>
            <a:endParaRPr kumimoji="1" lang="en-US" altLang="zh-TW" sz="1400" b="0" i="0" u="none" strike="noStrike" cap="none" normalizeH="0" baseline="0" dirty="0" smtClean="0">
              <a:ln>
                <a:noFill/>
              </a:ln>
              <a:solidFill>
                <a:schemeClr val="tx1"/>
              </a:solidFill>
              <a:effectLst/>
              <a:latin typeface="Arial" panose="020B0604020202020204" pitchFamily="34" charset="0"/>
              <a:ea typeface="新細明體" panose="02020500000000000000" pitchFamily="18" charset="-120"/>
            </a:endParaRPr>
          </a:p>
          <a:p>
            <a:pPr marL="0" marR="0" indent="0" algn="ctr" defTabSz="914400" rtl="0" eaLnBrk="1" fontAlgn="base" latinLnBrk="0" hangingPunct="1">
              <a:lnSpc>
                <a:spcPct val="100000"/>
              </a:lnSpc>
              <a:spcBef>
                <a:spcPct val="0"/>
              </a:spcBef>
              <a:spcAft>
                <a:spcPct val="0"/>
              </a:spcAft>
              <a:buClrTx/>
              <a:buSzTx/>
              <a:buFontTx/>
              <a:buNone/>
              <a:tabLst/>
            </a:pPr>
            <a:endParaRPr kumimoji="1" lang="en-US" altLang="zh-TW" sz="1400" dirty="0">
              <a:latin typeface="Arial" panose="020B0604020202020204" pitchFamily="34" charset="0"/>
              <a:ea typeface="新細明體" panose="02020500000000000000" pitchFamily="18" charset="-120"/>
            </a:endParaRPr>
          </a:p>
          <a:p>
            <a:pPr marL="0" marR="0" indent="0" algn="ctr" defTabSz="914400" rtl="0" eaLnBrk="1" fontAlgn="base" latinLnBrk="0" hangingPunct="1">
              <a:lnSpc>
                <a:spcPct val="100000"/>
              </a:lnSpc>
              <a:spcBef>
                <a:spcPct val="0"/>
              </a:spcBef>
              <a:spcAft>
                <a:spcPct val="0"/>
              </a:spcAft>
              <a:buClrTx/>
              <a:buSzTx/>
              <a:buFontTx/>
              <a:buNone/>
              <a:tabLst/>
            </a:pPr>
            <a:endParaRPr kumimoji="1" lang="en-US" altLang="zh-TW" sz="1400" b="0" i="0" u="none" strike="noStrike" cap="none" normalizeH="0" baseline="0" dirty="0" smtClean="0">
              <a:ln>
                <a:noFill/>
              </a:ln>
              <a:solidFill>
                <a:schemeClr val="tx1"/>
              </a:solidFill>
              <a:effectLst/>
              <a:latin typeface="Arial" panose="020B0604020202020204" pitchFamily="34" charset="0"/>
              <a:ea typeface="新細明體" panose="02020500000000000000" pitchFamily="18" charset="-120"/>
            </a:endParaRPr>
          </a:p>
          <a:p>
            <a:pPr marL="0" marR="0" indent="0" algn="ctr" defTabSz="914400" rtl="0" eaLnBrk="1" fontAlgn="base" latinLnBrk="0" hangingPunct="1">
              <a:lnSpc>
                <a:spcPct val="100000"/>
              </a:lnSpc>
              <a:spcBef>
                <a:spcPct val="0"/>
              </a:spcBef>
              <a:spcAft>
                <a:spcPct val="0"/>
              </a:spcAft>
              <a:buClrTx/>
              <a:buSzTx/>
              <a:buFontTx/>
              <a:buNone/>
              <a:tabLst/>
            </a:pPr>
            <a:endParaRPr kumimoji="1" lang="en-US" altLang="zh-TW" sz="1400" dirty="0">
              <a:latin typeface="Arial" panose="020B0604020202020204" pitchFamily="34" charset="0"/>
              <a:ea typeface="新細明體" panose="02020500000000000000" pitchFamily="18" charset="-120"/>
            </a:endParaRPr>
          </a:p>
          <a:p>
            <a:pPr marL="0" marR="0" indent="0" algn="ctr" defTabSz="914400" rtl="0" eaLnBrk="1" fontAlgn="base" latinLnBrk="0" hangingPunct="1">
              <a:lnSpc>
                <a:spcPct val="100000"/>
              </a:lnSpc>
              <a:spcBef>
                <a:spcPct val="0"/>
              </a:spcBef>
              <a:spcAft>
                <a:spcPct val="0"/>
              </a:spcAft>
              <a:buClrTx/>
              <a:buSzTx/>
              <a:buFontTx/>
              <a:buNone/>
              <a:tabLst/>
            </a:pPr>
            <a:endParaRPr kumimoji="1" lang="en-US" altLang="zh-TW" sz="1400" b="0" i="0" u="none" strike="noStrike" cap="none" normalizeH="0" baseline="0" dirty="0" smtClean="0">
              <a:ln>
                <a:noFill/>
              </a:ln>
              <a:solidFill>
                <a:schemeClr val="tx1"/>
              </a:solidFill>
              <a:effectLst/>
              <a:latin typeface="Arial" panose="020B0604020202020204" pitchFamily="34" charset="0"/>
              <a:ea typeface="新細明體" panose="02020500000000000000" pitchFamily="18" charset="-120"/>
            </a:endParaRPr>
          </a:p>
          <a:p>
            <a:pPr marL="0" marR="0" indent="0" algn="ctr" defTabSz="914400" rtl="0" eaLnBrk="1" fontAlgn="base" latinLnBrk="0" hangingPunct="1">
              <a:lnSpc>
                <a:spcPct val="100000"/>
              </a:lnSpc>
              <a:spcBef>
                <a:spcPct val="0"/>
              </a:spcBef>
              <a:spcAft>
                <a:spcPct val="0"/>
              </a:spcAft>
              <a:buClrTx/>
              <a:buSzTx/>
              <a:buFontTx/>
              <a:buNone/>
              <a:tabLst/>
            </a:pPr>
            <a:r>
              <a:rPr kumimoji="1" lang="en-US" altLang="zh-TW" sz="1400" dirty="0" smtClean="0">
                <a:latin typeface="Arial" panose="020B0604020202020204" pitchFamily="34" charset="0"/>
                <a:ea typeface="新細明體" panose="02020500000000000000" pitchFamily="18" charset="-120"/>
              </a:rPr>
              <a:t>Private Subnet 2</a:t>
            </a:r>
          </a:p>
          <a:p>
            <a:pPr marL="0" marR="0" indent="0" algn="ctr" defTabSz="914400" rtl="0" eaLnBrk="1" fontAlgn="base" latinLnBrk="0" hangingPunct="1">
              <a:lnSpc>
                <a:spcPct val="100000"/>
              </a:lnSpc>
              <a:spcBef>
                <a:spcPct val="0"/>
              </a:spcBef>
              <a:spcAft>
                <a:spcPct val="0"/>
              </a:spcAft>
              <a:buClrTx/>
              <a:buSzTx/>
              <a:buFontTx/>
              <a:buNone/>
              <a:tabLst/>
            </a:pPr>
            <a:r>
              <a:rPr kumimoji="1" lang="en-US" altLang="zh-TW" sz="1400" b="0" i="0" u="none" strike="noStrike" cap="none" normalizeH="0" baseline="0" dirty="0" smtClean="0">
                <a:ln>
                  <a:noFill/>
                </a:ln>
                <a:solidFill>
                  <a:schemeClr val="tx1"/>
                </a:solidFill>
                <a:effectLst/>
                <a:latin typeface="Arial" panose="020B0604020202020204" pitchFamily="34" charset="0"/>
                <a:ea typeface="新細明體" panose="02020500000000000000" pitchFamily="18" charset="-120"/>
              </a:rPr>
              <a:t>10.1.1.0/24</a:t>
            </a:r>
            <a:endParaRPr kumimoji="1" lang="zh-TW" altLang="en-US" sz="1400" b="0" i="0" u="none" strike="noStrike" cap="none" normalizeH="0" baseline="0" dirty="0" smtClean="0">
              <a:ln>
                <a:noFill/>
              </a:ln>
              <a:solidFill>
                <a:schemeClr val="tx1"/>
              </a:solidFill>
              <a:effectLst/>
              <a:latin typeface="Arial" panose="020B0604020202020204" pitchFamily="34" charset="0"/>
              <a:ea typeface="新細明體" panose="02020500000000000000" pitchFamily="18" charset="-120"/>
            </a:endParaRPr>
          </a:p>
        </p:txBody>
      </p:sp>
      <p:sp>
        <p:nvSpPr>
          <p:cNvPr id="12" name="雲朵形 11"/>
          <p:cNvSpPr/>
          <p:nvPr/>
        </p:nvSpPr>
        <p:spPr bwMode="auto">
          <a:xfrm>
            <a:off x="1112262" y="3158264"/>
            <a:ext cx="3372004" cy="3799267"/>
          </a:xfrm>
          <a:prstGeom prst="cloud">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en-US" altLang="zh-TW" sz="1400" b="0" i="0" u="none" strike="noStrike" cap="none" normalizeH="0" baseline="0" dirty="0" smtClean="0">
              <a:ln>
                <a:noFill/>
              </a:ln>
              <a:solidFill>
                <a:schemeClr val="tx1"/>
              </a:solidFill>
              <a:effectLst/>
              <a:latin typeface="Arial" panose="020B0604020202020204" pitchFamily="34" charset="0"/>
              <a:ea typeface="新細明體" panose="02020500000000000000" pitchFamily="18" charset="-120"/>
            </a:endParaRPr>
          </a:p>
          <a:p>
            <a:pPr marL="0" marR="0" indent="0" algn="ctr" defTabSz="914400" rtl="0" eaLnBrk="1" fontAlgn="base" latinLnBrk="0" hangingPunct="1">
              <a:lnSpc>
                <a:spcPct val="100000"/>
              </a:lnSpc>
              <a:spcBef>
                <a:spcPct val="0"/>
              </a:spcBef>
              <a:spcAft>
                <a:spcPct val="0"/>
              </a:spcAft>
              <a:buClrTx/>
              <a:buSzTx/>
              <a:buFontTx/>
              <a:buNone/>
              <a:tabLst/>
            </a:pPr>
            <a:endParaRPr kumimoji="1" lang="en-US" altLang="zh-TW" sz="1400" dirty="0">
              <a:latin typeface="Arial" panose="020B0604020202020204" pitchFamily="34" charset="0"/>
              <a:ea typeface="新細明體" panose="02020500000000000000" pitchFamily="18" charset="-120"/>
            </a:endParaRPr>
          </a:p>
          <a:p>
            <a:pPr marL="0" marR="0" indent="0" algn="ctr" defTabSz="914400" rtl="0" eaLnBrk="1" fontAlgn="base" latinLnBrk="0" hangingPunct="1">
              <a:lnSpc>
                <a:spcPct val="100000"/>
              </a:lnSpc>
              <a:spcBef>
                <a:spcPct val="0"/>
              </a:spcBef>
              <a:spcAft>
                <a:spcPct val="0"/>
              </a:spcAft>
              <a:buClrTx/>
              <a:buSzTx/>
              <a:buFontTx/>
              <a:buNone/>
              <a:tabLst/>
            </a:pPr>
            <a:endParaRPr kumimoji="1" lang="en-US" altLang="zh-TW" sz="1400" b="0" i="0" u="none" strike="noStrike" cap="none" normalizeH="0" baseline="0" dirty="0" smtClean="0">
              <a:ln>
                <a:noFill/>
              </a:ln>
              <a:solidFill>
                <a:schemeClr val="tx1"/>
              </a:solidFill>
              <a:effectLst/>
              <a:latin typeface="Arial" panose="020B0604020202020204" pitchFamily="34" charset="0"/>
              <a:ea typeface="新細明體" panose="02020500000000000000" pitchFamily="18" charset="-120"/>
            </a:endParaRPr>
          </a:p>
          <a:p>
            <a:pPr marL="0" marR="0" indent="0" algn="ctr" defTabSz="914400" rtl="0" eaLnBrk="1" fontAlgn="base" latinLnBrk="0" hangingPunct="1">
              <a:lnSpc>
                <a:spcPct val="100000"/>
              </a:lnSpc>
              <a:spcBef>
                <a:spcPct val="0"/>
              </a:spcBef>
              <a:spcAft>
                <a:spcPct val="0"/>
              </a:spcAft>
              <a:buClrTx/>
              <a:buSzTx/>
              <a:buFontTx/>
              <a:buNone/>
              <a:tabLst/>
            </a:pPr>
            <a:endParaRPr kumimoji="1" lang="en-US" altLang="zh-TW" sz="1400" dirty="0">
              <a:latin typeface="Arial" panose="020B0604020202020204" pitchFamily="34" charset="0"/>
              <a:ea typeface="新細明體" panose="02020500000000000000" pitchFamily="18" charset="-120"/>
            </a:endParaRPr>
          </a:p>
          <a:p>
            <a:pPr marL="0" marR="0" indent="0" algn="ctr" defTabSz="914400" rtl="0" eaLnBrk="1" fontAlgn="base" latinLnBrk="0" hangingPunct="1">
              <a:lnSpc>
                <a:spcPct val="100000"/>
              </a:lnSpc>
              <a:spcBef>
                <a:spcPct val="0"/>
              </a:spcBef>
              <a:spcAft>
                <a:spcPct val="0"/>
              </a:spcAft>
              <a:buClrTx/>
              <a:buSzTx/>
              <a:buFontTx/>
              <a:buNone/>
              <a:tabLst/>
            </a:pPr>
            <a:endParaRPr kumimoji="1" lang="en-US" altLang="zh-TW" sz="1400" b="0" i="0" u="none" strike="noStrike" cap="none" normalizeH="0" baseline="0" dirty="0" smtClean="0">
              <a:ln>
                <a:noFill/>
              </a:ln>
              <a:solidFill>
                <a:schemeClr val="tx1"/>
              </a:solidFill>
              <a:effectLst/>
              <a:latin typeface="Arial" panose="020B0604020202020204" pitchFamily="34" charset="0"/>
              <a:ea typeface="新細明體" panose="02020500000000000000" pitchFamily="18" charset="-120"/>
            </a:endParaRPr>
          </a:p>
          <a:p>
            <a:pPr marL="0" marR="0" indent="0" algn="ctr" defTabSz="914400" rtl="0" eaLnBrk="1" fontAlgn="base" latinLnBrk="0" hangingPunct="1">
              <a:lnSpc>
                <a:spcPct val="100000"/>
              </a:lnSpc>
              <a:spcBef>
                <a:spcPct val="0"/>
              </a:spcBef>
              <a:spcAft>
                <a:spcPct val="0"/>
              </a:spcAft>
              <a:buClrTx/>
              <a:buSzTx/>
              <a:buFontTx/>
              <a:buNone/>
              <a:tabLst/>
            </a:pPr>
            <a:endParaRPr kumimoji="1" lang="en-US" altLang="zh-TW" sz="1400" dirty="0">
              <a:latin typeface="Arial" panose="020B0604020202020204" pitchFamily="34" charset="0"/>
              <a:ea typeface="新細明體" panose="02020500000000000000" pitchFamily="18" charset="-120"/>
            </a:endParaRPr>
          </a:p>
          <a:p>
            <a:pPr marL="0" marR="0" indent="0" algn="ctr" defTabSz="914400" rtl="0" eaLnBrk="1" fontAlgn="base" latinLnBrk="0" hangingPunct="1">
              <a:lnSpc>
                <a:spcPct val="100000"/>
              </a:lnSpc>
              <a:spcBef>
                <a:spcPct val="0"/>
              </a:spcBef>
              <a:spcAft>
                <a:spcPct val="0"/>
              </a:spcAft>
              <a:buClrTx/>
              <a:buSzTx/>
              <a:buFontTx/>
              <a:buNone/>
              <a:tabLst/>
            </a:pPr>
            <a:r>
              <a:rPr kumimoji="1" lang="en-US" altLang="zh-TW" sz="1400" dirty="0" smtClean="0">
                <a:latin typeface="Arial" panose="020B0604020202020204" pitchFamily="34" charset="0"/>
                <a:ea typeface="新細明體" panose="02020500000000000000" pitchFamily="18" charset="-120"/>
              </a:rPr>
              <a:t>Private Subnet 1</a:t>
            </a:r>
          </a:p>
          <a:p>
            <a:pPr marL="0" marR="0" indent="0" algn="ctr" defTabSz="914400" rtl="0" eaLnBrk="1" fontAlgn="base" latinLnBrk="0" hangingPunct="1">
              <a:lnSpc>
                <a:spcPct val="100000"/>
              </a:lnSpc>
              <a:spcBef>
                <a:spcPct val="0"/>
              </a:spcBef>
              <a:spcAft>
                <a:spcPct val="0"/>
              </a:spcAft>
              <a:buClrTx/>
              <a:buSzTx/>
              <a:buFontTx/>
              <a:buNone/>
              <a:tabLst/>
            </a:pPr>
            <a:r>
              <a:rPr kumimoji="1" lang="en-US" altLang="zh-TW" sz="1400" b="0" i="0" u="none" strike="noStrike" cap="none" normalizeH="0" baseline="0" dirty="0" smtClean="0">
                <a:ln>
                  <a:noFill/>
                </a:ln>
                <a:solidFill>
                  <a:schemeClr val="tx1"/>
                </a:solidFill>
                <a:effectLst/>
                <a:latin typeface="Arial" panose="020B0604020202020204" pitchFamily="34" charset="0"/>
                <a:ea typeface="新細明體" panose="02020500000000000000" pitchFamily="18" charset="-120"/>
              </a:rPr>
              <a:t>172.16.1.0/24</a:t>
            </a:r>
          </a:p>
        </p:txBody>
      </p:sp>
      <p:sp>
        <p:nvSpPr>
          <p:cNvPr id="2" name="標題 1"/>
          <p:cNvSpPr>
            <a:spLocks noGrp="1"/>
          </p:cNvSpPr>
          <p:nvPr>
            <p:ph type="title"/>
          </p:nvPr>
        </p:nvSpPr>
        <p:spPr/>
        <p:txBody>
          <a:bodyPr/>
          <a:lstStyle/>
          <a:p>
            <a:r>
              <a:rPr lang="en-US" altLang="zh-TW" dirty="0"/>
              <a:t>Solution for Issue </a:t>
            </a:r>
            <a:r>
              <a:rPr lang="en-US" altLang="zh-TW" dirty="0" smtClean="0"/>
              <a:t>1</a:t>
            </a:r>
            <a:endParaRPr lang="zh-TW" altLang="en-US" dirty="0"/>
          </a:p>
        </p:txBody>
      </p:sp>
      <p:sp>
        <p:nvSpPr>
          <p:cNvPr id="5" name="圓角矩形 4"/>
          <p:cNvSpPr/>
          <p:nvPr/>
        </p:nvSpPr>
        <p:spPr bwMode="auto">
          <a:xfrm>
            <a:off x="1356033" y="3626216"/>
            <a:ext cx="1111044" cy="633274"/>
          </a:xfrm>
          <a:prstGeom prst="roundRect">
            <a:avLst/>
          </a:prstGeom>
          <a:ln>
            <a:headEnd type="none" w="med" len="med"/>
            <a:tailEnd type="none" w="med" len="med"/>
          </a:ln>
          <a:extLst/>
        </p:spPr>
        <p:style>
          <a:lnRef idx="1">
            <a:schemeClr val="accent6"/>
          </a:lnRef>
          <a:fillRef idx="2">
            <a:schemeClr val="accent6"/>
          </a:fillRef>
          <a:effectRef idx="1">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zh-TW" sz="2800" b="0" i="0" u="none" strike="noStrike" cap="none" normalizeH="0" baseline="0" dirty="0" smtClean="0">
                <a:ln>
                  <a:noFill/>
                </a:ln>
                <a:solidFill>
                  <a:schemeClr val="tx1"/>
                </a:solidFill>
                <a:effectLst/>
                <a:latin typeface="Arial" panose="020B0604020202020204" pitchFamily="34" charset="0"/>
                <a:ea typeface="新細明體" panose="02020500000000000000" pitchFamily="18" charset="-120"/>
              </a:rPr>
              <a:t>VM</a:t>
            </a:r>
            <a:endParaRPr kumimoji="1" lang="zh-TW" altLang="en-US" sz="1400" b="0" i="0" u="none" strike="noStrike" cap="none" normalizeH="0" baseline="0" dirty="0" smtClean="0">
              <a:ln>
                <a:noFill/>
              </a:ln>
              <a:solidFill>
                <a:schemeClr val="tx1"/>
              </a:solidFill>
              <a:effectLst/>
              <a:latin typeface="Arial" panose="020B0604020202020204" pitchFamily="34" charset="0"/>
              <a:ea typeface="新細明體" panose="02020500000000000000" pitchFamily="18" charset="-120"/>
            </a:endParaRPr>
          </a:p>
        </p:txBody>
      </p:sp>
      <p:sp>
        <p:nvSpPr>
          <p:cNvPr id="14" name="文字方塊 13"/>
          <p:cNvSpPr txBox="1"/>
          <p:nvPr/>
        </p:nvSpPr>
        <p:spPr>
          <a:xfrm>
            <a:off x="1282291" y="4311620"/>
            <a:ext cx="1274708" cy="369332"/>
          </a:xfrm>
          <a:prstGeom prst="rect">
            <a:avLst/>
          </a:prstGeom>
          <a:noFill/>
        </p:spPr>
        <p:txBody>
          <a:bodyPr wrap="none" rtlCol="0">
            <a:spAutoFit/>
          </a:bodyPr>
          <a:lstStyle/>
          <a:p>
            <a:r>
              <a:rPr lang="en-US" altLang="zh-TW" dirty="0"/>
              <a:t>172.16.1.3</a:t>
            </a:r>
            <a:endParaRPr lang="zh-TW" altLang="en-US" dirty="0"/>
          </a:p>
        </p:txBody>
      </p:sp>
      <p:sp>
        <p:nvSpPr>
          <p:cNvPr id="15" name="文字方塊 14"/>
          <p:cNvSpPr txBox="1"/>
          <p:nvPr/>
        </p:nvSpPr>
        <p:spPr>
          <a:xfrm>
            <a:off x="6570330" y="3771152"/>
            <a:ext cx="1018227" cy="369332"/>
          </a:xfrm>
          <a:prstGeom prst="rect">
            <a:avLst/>
          </a:prstGeom>
          <a:noFill/>
        </p:spPr>
        <p:txBody>
          <a:bodyPr wrap="none" rtlCol="0">
            <a:spAutoFit/>
          </a:bodyPr>
          <a:lstStyle/>
          <a:p>
            <a:r>
              <a:rPr lang="en-US" altLang="zh-TW" dirty="0"/>
              <a:t>10.1.1.4</a:t>
            </a:r>
            <a:endParaRPr lang="zh-TW" altLang="en-US" dirty="0"/>
          </a:p>
        </p:txBody>
      </p:sp>
      <p:pic>
        <p:nvPicPr>
          <p:cNvPr id="22" name="圖片 21"/>
          <p:cNvPicPr>
            <a:picLocks noChangeAspect="1"/>
          </p:cNvPicPr>
          <p:nvPr/>
        </p:nvPicPr>
        <p:blipFill rotWithShape="1">
          <a:blip r:embed="rId2"/>
          <a:srcRect l="6660" t="10879" r="10229" b="12403"/>
          <a:stretch/>
        </p:blipFill>
        <p:spPr>
          <a:xfrm>
            <a:off x="4189384" y="5227139"/>
            <a:ext cx="974360" cy="749509"/>
          </a:xfrm>
          <a:prstGeom prst="rect">
            <a:avLst/>
          </a:prstGeom>
        </p:spPr>
      </p:pic>
      <p:sp>
        <p:nvSpPr>
          <p:cNvPr id="23" name="文字方塊 22"/>
          <p:cNvSpPr txBox="1"/>
          <p:nvPr/>
        </p:nvSpPr>
        <p:spPr>
          <a:xfrm>
            <a:off x="4078705" y="5897220"/>
            <a:ext cx="992579" cy="369332"/>
          </a:xfrm>
          <a:prstGeom prst="rect">
            <a:avLst/>
          </a:prstGeom>
          <a:noFill/>
        </p:spPr>
        <p:txBody>
          <a:bodyPr wrap="none" rtlCol="0">
            <a:spAutoFit/>
          </a:bodyPr>
          <a:lstStyle/>
          <a:p>
            <a:r>
              <a:rPr lang="en-US" altLang="zh-TW" dirty="0" err="1" smtClean="0"/>
              <a:t>vRouter</a:t>
            </a:r>
            <a:endParaRPr lang="zh-TW" altLang="en-US" dirty="0"/>
          </a:p>
        </p:txBody>
      </p:sp>
      <p:sp>
        <p:nvSpPr>
          <p:cNvPr id="8" name="手繪多邊形 7"/>
          <p:cNvSpPr/>
          <p:nvPr/>
        </p:nvSpPr>
        <p:spPr bwMode="auto">
          <a:xfrm>
            <a:off x="1839359" y="3771152"/>
            <a:ext cx="5522353" cy="1974123"/>
          </a:xfrm>
          <a:custGeom>
            <a:avLst/>
            <a:gdLst>
              <a:gd name="connsiteX0" fmla="*/ 79752 w 5522353"/>
              <a:gd name="connsiteY0" fmla="*/ 869245 h 2813519"/>
              <a:gd name="connsiteX1" fmla="*/ 170063 w 5522353"/>
              <a:gd name="connsiteY1" fmla="*/ 2551289 h 2813519"/>
              <a:gd name="connsiteX2" fmla="*/ 1592463 w 5522353"/>
              <a:gd name="connsiteY2" fmla="*/ 2799645 h 2813519"/>
              <a:gd name="connsiteX3" fmla="*/ 3229352 w 5522353"/>
              <a:gd name="connsiteY3" fmla="*/ 2460978 h 2813519"/>
              <a:gd name="connsiteX4" fmla="*/ 5340374 w 5522353"/>
              <a:gd name="connsiteY4" fmla="*/ 880534 h 2813519"/>
              <a:gd name="connsiteX5" fmla="*/ 5419397 w 5522353"/>
              <a:gd name="connsiteY5" fmla="*/ 0 h 2813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22353" h="2813519">
                <a:moveTo>
                  <a:pt x="79752" y="869245"/>
                </a:moveTo>
                <a:cubicBezTo>
                  <a:pt x="-1152" y="1549400"/>
                  <a:pt x="-82055" y="2229556"/>
                  <a:pt x="170063" y="2551289"/>
                </a:cubicBezTo>
                <a:cubicBezTo>
                  <a:pt x="422181" y="2873022"/>
                  <a:pt x="1082582" y="2814697"/>
                  <a:pt x="1592463" y="2799645"/>
                </a:cubicBezTo>
                <a:cubicBezTo>
                  <a:pt x="2102344" y="2784593"/>
                  <a:pt x="2604700" y="2780830"/>
                  <a:pt x="3229352" y="2460978"/>
                </a:cubicBezTo>
                <a:cubicBezTo>
                  <a:pt x="3854004" y="2141126"/>
                  <a:pt x="4975367" y="1290697"/>
                  <a:pt x="5340374" y="880534"/>
                </a:cubicBezTo>
                <a:cubicBezTo>
                  <a:pt x="5705381" y="470371"/>
                  <a:pt x="5406227" y="135467"/>
                  <a:pt x="5419397" y="0"/>
                </a:cubicBezTo>
              </a:path>
            </a:pathLst>
          </a:custGeom>
          <a:noFill/>
          <a:ln w="28575" cap="flat" cmpd="sng" algn="ctr">
            <a:solidFill>
              <a:srgbClr val="C00000"/>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TW" altLang="en-US" sz="1800" b="0" i="0" u="none" strike="noStrike" cap="none" normalizeH="0" baseline="0" smtClean="0">
              <a:ln>
                <a:noFill/>
              </a:ln>
              <a:solidFill>
                <a:schemeClr val="tx1"/>
              </a:solidFill>
              <a:effectLst/>
              <a:latin typeface="Arial" panose="020B0604020202020204" pitchFamily="34" charset="0"/>
              <a:ea typeface="新細明體" panose="02020500000000000000" pitchFamily="18" charset="-120"/>
            </a:endParaRPr>
          </a:p>
        </p:txBody>
      </p:sp>
      <p:sp>
        <p:nvSpPr>
          <p:cNvPr id="25" name="圓角矩形 24"/>
          <p:cNvSpPr/>
          <p:nvPr/>
        </p:nvSpPr>
        <p:spPr bwMode="auto">
          <a:xfrm>
            <a:off x="6570330" y="3054262"/>
            <a:ext cx="1111044" cy="633274"/>
          </a:xfrm>
          <a:prstGeom prst="roundRect">
            <a:avLst/>
          </a:prstGeom>
          <a:ln>
            <a:headEnd type="none" w="med" len="med"/>
            <a:tailEnd type="none" w="med" len="med"/>
          </a:ln>
          <a:extLst/>
        </p:spPr>
        <p:style>
          <a:lnRef idx="1">
            <a:schemeClr val="accent6"/>
          </a:lnRef>
          <a:fillRef idx="2">
            <a:schemeClr val="accent6"/>
          </a:fillRef>
          <a:effectRef idx="1">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zh-TW" sz="2800" b="0" i="0" u="none" strike="noStrike" cap="none" normalizeH="0" baseline="0" dirty="0" smtClean="0">
                <a:ln>
                  <a:noFill/>
                </a:ln>
                <a:solidFill>
                  <a:schemeClr val="tx1"/>
                </a:solidFill>
                <a:effectLst/>
                <a:latin typeface="Arial" panose="020B0604020202020204" pitchFamily="34" charset="0"/>
                <a:ea typeface="新細明體" panose="02020500000000000000" pitchFamily="18" charset="-120"/>
              </a:rPr>
              <a:t>VM</a:t>
            </a:r>
            <a:endParaRPr kumimoji="1" lang="zh-TW" altLang="en-US" sz="1400" b="0" i="0" u="none" strike="noStrike" cap="none" normalizeH="0" baseline="0" dirty="0" smtClean="0">
              <a:ln>
                <a:noFill/>
              </a:ln>
              <a:solidFill>
                <a:schemeClr val="tx1"/>
              </a:solidFill>
              <a:effectLst/>
              <a:latin typeface="Arial" panose="020B0604020202020204" pitchFamily="34" charset="0"/>
              <a:ea typeface="新細明體" panose="02020500000000000000" pitchFamily="18" charset="-120"/>
            </a:endParaRPr>
          </a:p>
        </p:txBody>
      </p:sp>
      <p:sp>
        <p:nvSpPr>
          <p:cNvPr id="13" name="內容版面配置區 2"/>
          <p:cNvSpPr txBox="1">
            <a:spLocks/>
          </p:cNvSpPr>
          <p:nvPr/>
        </p:nvSpPr>
        <p:spPr>
          <a:xfrm>
            <a:off x="429098" y="1261820"/>
            <a:ext cx="7886700" cy="1972018"/>
          </a:xfrm>
          <a:prstGeom prst="rect">
            <a:avLst/>
          </a:prstGeom>
        </p:spPr>
        <p:txBody>
          <a:bodyPr>
            <a:noAutofit/>
          </a:bodyPr>
          <a:lstStyle>
            <a:lvl1pPr marL="342900" indent="-342900" algn="l" rtl="0" eaLnBrk="1" fontAlgn="base" hangingPunct="1">
              <a:spcBef>
                <a:spcPct val="20000"/>
              </a:spcBef>
              <a:spcAft>
                <a:spcPct val="0"/>
              </a:spcAft>
              <a:buFont typeface="Wingdings" panose="05000000000000000000" pitchFamily="2" charset="2"/>
              <a:buChar char="v"/>
              <a:defRPr kumimoji="1" sz="2800" b="1" kern="1200">
                <a:solidFill>
                  <a:schemeClr val="accent2"/>
                </a:solidFill>
                <a:latin typeface="+mn-lt"/>
                <a:ea typeface="+mn-ea"/>
                <a:cs typeface="+mn-cs"/>
              </a:defRPr>
            </a:lvl1pPr>
            <a:lvl2pPr marL="742950" indent="-285750" algn="l" rtl="0" eaLnBrk="1" fontAlgn="base" hangingPunct="1">
              <a:spcBef>
                <a:spcPct val="20000"/>
              </a:spcBef>
              <a:spcAft>
                <a:spcPct val="0"/>
              </a:spcAft>
              <a:buFont typeface="Wingdings" panose="05000000000000000000" pitchFamily="2" charset="2"/>
              <a:buChar char="u"/>
              <a:defRPr kumimoji="1" sz="2400" b="1" kern="1200">
                <a:solidFill>
                  <a:schemeClr val="accent2"/>
                </a:solidFill>
                <a:latin typeface="+mn-lt"/>
                <a:ea typeface="+mn-ea"/>
                <a:cs typeface="+mn-cs"/>
              </a:defRPr>
            </a:lvl2pPr>
            <a:lvl3pPr marL="1143000" indent="-228600" algn="l" rtl="0" eaLnBrk="1" fontAlgn="base" hangingPunct="1">
              <a:spcBef>
                <a:spcPct val="20000"/>
              </a:spcBef>
              <a:spcAft>
                <a:spcPct val="0"/>
              </a:spcAft>
              <a:buFont typeface="Wingdings" panose="05000000000000000000" pitchFamily="2" charset="2"/>
              <a:buChar char="l"/>
              <a:defRPr kumimoji="1" sz="2000" b="1" kern="1200">
                <a:solidFill>
                  <a:srgbClr val="008000"/>
                </a:solidFill>
                <a:latin typeface="+mn-lt"/>
                <a:ea typeface="+mn-ea"/>
                <a:cs typeface="+mn-cs"/>
              </a:defRPr>
            </a:lvl3pPr>
            <a:lvl4pPr marL="1600200" indent="-228600" algn="l" rtl="0" eaLnBrk="1" fontAlgn="base" hangingPunct="1">
              <a:spcBef>
                <a:spcPct val="20000"/>
              </a:spcBef>
              <a:spcAft>
                <a:spcPct val="0"/>
              </a:spcAft>
              <a:buChar char="–"/>
              <a:defRPr kumimoji="1" sz="1600" b="1" kern="1200">
                <a:solidFill>
                  <a:schemeClr val="tx1"/>
                </a:solidFill>
                <a:latin typeface="+mn-lt"/>
                <a:ea typeface="+mn-ea"/>
                <a:cs typeface="+mn-cs"/>
              </a:defRPr>
            </a:lvl4pPr>
            <a:lvl5pPr marL="2057400" indent="-228600" algn="l" rtl="0" eaLnBrk="1" fontAlgn="base" hangingPunct="1">
              <a:spcBef>
                <a:spcPct val="20000"/>
              </a:spcBef>
              <a:spcAft>
                <a:spcPct val="0"/>
              </a:spcAft>
              <a:buChar char="»"/>
              <a:defRPr kumimoji="1" sz="16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TW" sz="2400" dirty="0" smtClean="0">
                <a:latin typeface="Calibri" panose="020F0502020204030204" pitchFamily="34" charset="0"/>
              </a:rPr>
              <a:t>Based on our survey, we can connect subnets via a </a:t>
            </a:r>
            <a:r>
              <a:rPr lang="en-US" altLang="zh-TW" sz="2400" dirty="0" err="1" smtClean="0">
                <a:latin typeface="Calibri" panose="020F0502020204030204" pitchFamily="34" charset="0"/>
              </a:rPr>
              <a:t>vRouter</a:t>
            </a:r>
            <a:r>
              <a:rPr lang="en-US" altLang="zh-TW" sz="2400" dirty="0" smtClean="0">
                <a:latin typeface="Calibri" panose="020F0502020204030204" pitchFamily="34" charset="0"/>
              </a:rPr>
              <a:t>, and the </a:t>
            </a:r>
            <a:r>
              <a:rPr lang="en-US" altLang="zh-TW" sz="2400" dirty="0" err="1" smtClean="0">
                <a:latin typeface="Calibri" panose="020F0502020204030204" pitchFamily="34" charset="0"/>
              </a:rPr>
              <a:t>vRouter</a:t>
            </a:r>
            <a:r>
              <a:rPr lang="en-US" altLang="zh-TW" sz="2400" dirty="0" smtClean="0">
                <a:latin typeface="Calibri" panose="020F0502020204030204" pitchFamily="34" charset="0"/>
              </a:rPr>
              <a:t> forward traffic based on subnet prefix</a:t>
            </a:r>
          </a:p>
          <a:p>
            <a:r>
              <a:rPr lang="en-US" altLang="zh-TW" sz="2400" dirty="0" smtClean="0">
                <a:latin typeface="Calibri" panose="020F0502020204030204" pitchFamily="34" charset="0"/>
              </a:rPr>
              <a:t>We save the floating IP translation overhead</a:t>
            </a:r>
          </a:p>
        </p:txBody>
      </p:sp>
    </p:spTree>
    <p:extLst>
      <p:ext uri="{BB962C8B-B14F-4D97-AF65-F5344CB8AC3E}">
        <p14:creationId xmlns:p14="http://schemas.microsoft.com/office/powerpoint/2010/main" val="112568029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矩形 58"/>
          <p:cNvSpPr/>
          <p:nvPr/>
        </p:nvSpPr>
        <p:spPr bwMode="auto">
          <a:xfrm>
            <a:off x="5957145" y="4503503"/>
            <a:ext cx="1455012" cy="325058"/>
          </a:xfrm>
          <a:prstGeom prst="rect">
            <a:avLst/>
          </a:prstGeom>
          <a:ln>
            <a:headEnd type="none" w="med" len="med"/>
            <a:tailEnd type="none" w="med" len="med"/>
          </a:ln>
          <a:extLst/>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r>
              <a:rPr kumimoji="1" lang="en-US" altLang="zh-TW" sz="1400" dirty="0">
                <a:solidFill>
                  <a:srgbClr val="000000"/>
                </a:solidFill>
                <a:ea typeface="新細明體" panose="02020500000000000000" pitchFamily="18" charset="-120"/>
              </a:rPr>
              <a:t>Host </a:t>
            </a:r>
            <a:endParaRPr kumimoji="1" lang="zh-TW" altLang="en-US" sz="1400" dirty="0">
              <a:solidFill>
                <a:srgbClr val="000000"/>
              </a:solidFill>
              <a:ea typeface="新細明體" panose="02020500000000000000" pitchFamily="18" charset="-120"/>
            </a:endParaRPr>
          </a:p>
        </p:txBody>
      </p:sp>
      <p:sp>
        <p:nvSpPr>
          <p:cNvPr id="46" name="矩形 45"/>
          <p:cNvSpPr/>
          <p:nvPr/>
        </p:nvSpPr>
        <p:spPr bwMode="auto">
          <a:xfrm>
            <a:off x="3344929" y="4483569"/>
            <a:ext cx="1455012" cy="325058"/>
          </a:xfrm>
          <a:prstGeom prst="rect">
            <a:avLst/>
          </a:prstGeom>
          <a:ln>
            <a:headEnd type="none" w="med" len="med"/>
            <a:tailEnd type="none" w="med" len="med"/>
          </a:ln>
          <a:extLst/>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r>
              <a:rPr kumimoji="1" lang="en-US" altLang="zh-TW" sz="1400" dirty="0">
                <a:solidFill>
                  <a:srgbClr val="000000"/>
                </a:solidFill>
                <a:ea typeface="新細明體" panose="02020500000000000000" pitchFamily="18" charset="-120"/>
              </a:rPr>
              <a:t>Host </a:t>
            </a:r>
            <a:r>
              <a:rPr kumimoji="1" lang="en-US" altLang="zh-TW" sz="1400" dirty="0" smtClean="0">
                <a:solidFill>
                  <a:srgbClr val="000000"/>
                </a:solidFill>
                <a:ea typeface="新細明體" panose="02020500000000000000" pitchFamily="18" charset="-120"/>
              </a:rPr>
              <a:t>1</a:t>
            </a:r>
            <a:endParaRPr kumimoji="1" lang="zh-TW" altLang="en-US" sz="1400" dirty="0">
              <a:solidFill>
                <a:srgbClr val="000000"/>
              </a:solidFill>
              <a:ea typeface="新細明體" panose="02020500000000000000" pitchFamily="18" charset="-120"/>
            </a:endParaRPr>
          </a:p>
        </p:txBody>
      </p:sp>
      <p:sp>
        <p:nvSpPr>
          <p:cNvPr id="44" name="矩形 43"/>
          <p:cNvSpPr/>
          <p:nvPr/>
        </p:nvSpPr>
        <p:spPr bwMode="auto">
          <a:xfrm>
            <a:off x="1676167" y="4480635"/>
            <a:ext cx="1455012" cy="325058"/>
          </a:xfrm>
          <a:prstGeom prst="rect">
            <a:avLst/>
          </a:prstGeom>
          <a:ln>
            <a:headEnd type="none" w="med" len="med"/>
            <a:tailEnd type="none" w="med" len="med"/>
          </a:ln>
          <a:extLst/>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r>
              <a:rPr kumimoji="1" lang="en-US" altLang="zh-TW" sz="1400" dirty="0">
                <a:solidFill>
                  <a:srgbClr val="000000"/>
                </a:solidFill>
                <a:ea typeface="新細明體" panose="02020500000000000000" pitchFamily="18" charset="-120"/>
              </a:rPr>
              <a:t>Host </a:t>
            </a:r>
            <a:endParaRPr kumimoji="1" lang="zh-TW" altLang="en-US" sz="1400" dirty="0">
              <a:solidFill>
                <a:srgbClr val="000000"/>
              </a:solidFill>
              <a:ea typeface="新細明體" panose="02020500000000000000" pitchFamily="18" charset="-120"/>
            </a:endParaRPr>
          </a:p>
        </p:txBody>
      </p:sp>
      <p:sp>
        <p:nvSpPr>
          <p:cNvPr id="2" name="標題 1"/>
          <p:cNvSpPr>
            <a:spLocks noGrp="1"/>
          </p:cNvSpPr>
          <p:nvPr>
            <p:ph type="title"/>
          </p:nvPr>
        </p:nvSpPr>
        <p:spPr/>
        <p:txBody>
          <a:bodyPr/>
          <a:lstStyle/>
          <a:p>
            <a:r>
              <a:rPr lang="en-US" altLang="zh-TW" dirty="0" smtClean="0"/>
              <a:t>Solution for Issue 2</a:t>
            </a:r>
            <a:endParaRPr lang="zh-TW" altLang="en-US" dirty="0"/>
          </a:p>
        </p:txBody>
      </p:sp>
      <p:pic>
        <p:nvPicPr>
          <p:cNvPr id="18" name="圖片 17"/>
          <p:cNvPicPr>
            <a:picLocks noChangeAspect="1"/>
          </p:cNvPicPr>
          <p:nvPr/>
        </p:nvPicPr>
        <p:blipFill rotWithShape="1">
          <a:blip r:embed="rId2" cstate="print">
            <a:extLst>
              <a:ext uri="{BEBA8EAE-BF5A-486C-A8C5-ECC9F3942E4B}">
                <a14:imgProps xmlns:a14="http://schemas.microsoft.com/office/drawing/2010/main">
                  <a14:imgLayer r:embed="rId3">
                    <a14:imgEffect>
                      <a14:backgroundRemoval t="926" b="81481" l="10494" r="90741"/>
                    </a14:imgEffect>
                  </a14:imgLayer>
                </a14:imgProps>
              </a:ext>
              <a:ext uri="{28A0092B-C50C-407E-A947-70E740481C1C}">
                <a14:useLocalDpi xmlns:a14="http://schemas.microsoft.com/office/drawing/2010/main" val="0"/>
              </a:ext>
            </a:extLst>
          </a:blip>
          <a:srcRect l="9960" r="8892" b="18168"/>
          <a:stretch/>
        </p:blipFill>
        <p:spPr>
          <a:xfrm>
            <a:off x="3978762" y="5667427"/>
            <a:ext cx="715962" cy="481331"/>
          </a:xfrm>
          <a:prstGeom prst="rect">
            <a:avLst/>
          </a:prstGeom>
        </p:spPr>
      </p:pic>
      <p:cxnSp>
        <p:nvCxnSpPr>
          <p:cNvPr id="20" name="直線接點 19"/>
          <p:cNvCxnSpPr>
            <a:endCxn id="18" idx="1"/>
          </p:cNvCxnSpPr>
          <p:nvPr/>
        </p:nvCxnSpPr>
        <p:spPr>
          <a:xfrm>
            <a:off x="2973930" y="4805693"/>
            <a:ext cx="1004832" cy="11024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直線接點 20"/>
          <p:cNvCxnSpPr>
            <a:endCxn id="18" idx="3"/>
          </p:cNvCxnSpPr>
          <p:nvPr/>
        </p:nvCxnSpPr>
        <p:spPr>
          <a:xfrm flipH="1">
            <a:off x="4694724" y="4828561"/>
            <a:ext cx="1813518" cy="10795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直線接點 26"/>
          <p:cNvCxnSpPr>
            <a:stCxn id="46" idx="2"/>
          </p:cNvCxnSpPr>
          <p:nvPr/>
        </p:nvCxnSpPr>
        <p:spPr>
          <a:xfrm>
            <a:off x="4072435" y="4808627"/>
            <a:ext cx="159641" cy="8588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1" name="內容版面配置區 36"/>
          <p:cNvSpPr txBox="1">
            <a:spLocks/>
          </p:cNvSpPr>
          <p:nvPr/>
        </p:nvSpPr>
        <p:spPr>
          <a:xfrm>
            <a:off x="468313" y="1196975"/>
            <a:ext cx="8229600" cy="1911350"/>
          </a:xfrm>
          <a:prstGeom prst="rect">
            <a:avLst/>
          </a:prstGeom>
        </p:spPr>
        <p:txBody>
          <a:bodyPr>
            <a:normAutofit/>
          </a:bodyPr>
          <a:lstStyle>
            <a:lvl1pPr marL="342900" indent="-342900" algn="l" rtl="0" eaLnBrk="1" fontAlgn="base" hangingPunct="1">
              <a:spcBef>
                <a:spcPct val="20000"/>
              </a:spcBef>
              <a:spcAft>
                <a:spcPct val="0"/>
              </a:spcAft>
              <a:buFont typeface="Wingdings" panose="05000000000000000000" pitchFamily="2" charset="2"/>
              <a:buChar char="v"/>
              <a:defRPr kumimoji="1" sz="2800" b="1" kern="1200">
                <a:solidFill>
                  <a:schemeClr val="accent2"/>
                </a:solidFill>
                <a:latin typeface="+mn-lt"/>
                <a:ea typeface="+mn-ea"/>
                <a:cs typeface="+mn-cs"/>
              </a:defRPr>
            </a:lvl1pPr>
            <a:lvl2pPr marL="742950" indent="-285750" algn="l" rtl="0" eaLnBrk="1" fontAlgn="base" hangingPunct="1">
              <a:spcBef>
                <a:spcPct val="20000"/>
              </a:spcBef>
              <a:spcAft>
                <a:spcPct val="0"/>
              </a:spcAft>
              <a:buFont typeface="Wingdings" panose="05000000000000000000" pitchFamily="2" charset="2"/>
              <a:buChar char="u"/>
              <a:defRPr kumimoji="1" sz="2400" b="1" kern="1200">
                <a:solidFill>
                  <a:schemeClr val="accent2"/>
                </a:solidFill>
                <a:latin typeface="+mn-lt"/>
                <a:ea typeface="+mn-ea"/>
                <a:cs typeface="+mn-cs"/>
              </a:defRPr>
            </a:lvl2pPr>
            <a:lvl3pPr marL="1143000" indent="-228600" algn="l" rtl="0" eaLnBrk="1" fontAlgn="base" hangingPunct="1">
              <a:spcBef>
                <a:spcPct val="20000"/>
              </a:spcBef>
              <a:spcAft>
                <a:spcPct val="0"/>
              </a:spcAft>
              <a:buFont typeface="Wingdings" panose="05000000000000000000" pitchFamily="2" charset="2"/>
              <a:buChar char="l"/>
              <a:defRPr kumimoji="1" sz="2000" b="1" kern="1200">
                <a:solidFill>
                  <a:srgbClr val="008000"/>
                </a:solidFill>
                <a:latin typeface="+mn-lt"/>
                <a:ea typeface="+mn-ea"/>
                <a:cs typeface="+mn-cs"/>
              </a:defRPr>
            </a:lvl3pPr>
            <a:lvl4pPr marL="1600200" indent="-228600" algn="l" rtl="0" eaLnBrk="1" fontAlgn="base" hangingPunct="1">
              <a:spcBef>
                <a:spcPct val="20000"/>
              </a:spcBef>
              <a:spcAft>
                <a:spcPct val="0"/>
              </a:spcAft>
              <a:buChar char="–"/>
              <a:defRPr kumimoji="1" sz="1600" b="1" kern="1200">
                <a:solidFill>
                  <a:schemeClr val="tx1"/>
                </a:solidFill>
                <a:latin typeface="+mn-lt"/>
                <a:ea typeface="+mn-ea"/>
                <a:cs typeface="+mn-cs"/>
              </a:defRPr>
            </a:lvl4pPr>
            <a:lvl5pPr marL="2057400" indent="-228600" algn="l" rtl="0" eaLnBrk="1" fontAlgn="base" hangingPunct="1">
              <a:spcBef>
                <a:spcPct val="20000"/>
              </a:spcBef>
              <a:spcAft>
                <a:spcPct val="0"/>
              </a:spcAft>
              <a:buChar char="»"/>
              <a:defRPr kumimoji="1" sz="16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endParaRPr lang="en-US" altLang="zh-TW" sz="2400" b="0" dirty="0" smtClean="0">
              <a:latin typeface="Calibri" panose="020F0502020204030204" pitchFamily="34" charset="0"/>
            </a:endParaRPr>
          </a:p>
          <a:p>
            <a:pPr lvl="1">
              <a:defRPr/>
            </a:pPr>
            <a:endParaRPr lang="zh-TW" altLang="en-US" dirty="0"/>
          </a:p>
        </p:txBody>
      </p:sp>
      <p:sp>
        <p:nvSpPr>
          <p:cNvPr id="32" name="內容版面配置區 36"/>
          <p:cNvSpPr txBox="1">
            <a:spLocks/>
          </p:cNvSpPr>
          <p:nvPr/>
        </p:nvSpPr>
        <p:spPr>
          <a:xfrm>
            <a:off x="620713" y="1349375"/>
            <a:ext cx="8229600" cy="1552190"/>
          </a:xfrm>
          <a:prstGeom prst="rect">
            <a:avLst/>
          </a:prstGeom>
        </p:spPr>
        <p:txBody>
          <a:bodyPr>
            <a:normAutofit/>
          </a:bodyPr>
          <a:lstStyle>
            <a:lvl1pPr marL="342900" indent="-342900" algn="l" rtl="0" eaLnBrk="1" fontAlgn="base" hangingPunct="1">
              <a:spcBef>
                <a:spcPct val="20000"/>
              </a:spcBef>
              <a:spcAft>
                <a:spcPct val="0"/>
              </a:spcAft>
              <a:buFont typeface="Wingdings" panose="05000000000000000000" pitchFamily="2" charset="2"/>
              <a:buChar char="v"/>
              <a:defRPr kumimoji="1" sz="2800" b="1" kern="1200">
                <a:solidFill>
                  <a:schemeClr val="accent2"/>
                </a:solidFill>
                <a:latin typeface="+mn-lt"/>
                <a:ea typeface="+mn-ea"/>
                <a:cs typeface="+mn-cs"/>
              </a:defRPr>
            </a:lvl1pPr>
            <a:lvl2pPr marL="742950" indent="-285750" algn="l" rtl="0" eaLnBrk="1" fontAlgn="base" hangingPunct="1">
              <a:spcBef>
                <a:spcPct val="20000"/>
              </a:spcBef>
              <a:spcAft>
                <a:spcPct val="0"/>
              </a:spcAft>
              <a:buFont typeface="Wingdings" panose="05000000000000000000" pitchFamily="2" charset="2"/>
              <a:buChar char="u"/>
              <a:defRPr kumimoji="1" sz="2400" b="1" kern="1200">
                <a:solidFill>
                  <a:schemeClr val="accent2"/>
                </a:solidFill>
                <a:latin typeface="+mn-lt"/>
                <a:ea typeface="+mn-ea"/>
                <a:cs typeface="+mn-cs"/>
              </a:defRPr>
            </a:lvl2pPr>
            <a:lvl3pPr marL="1143000" indent="-228600" algn="l" rtl="0" eaLnBrk="1" fontAlgn="base" hangingPunct="1">
              <a:spcBef>
                <a:spcPct val="20000"/>
              </a:spcBef>
              <a:spcAft>
                <a:spcPct val="0"/>
              </a:spcAft>
              <a:buFont typeface="Wingdings" panose="05000000000000000000" pitchFamily="2" charset="2"/>
              <a:buChar char="l"/>
              <a:defRPr kumimoji="1" sz="2000" b="1" kern="1200">
                <a:solidFill>
                  <a:srgbClr val="008000"/>
                </a:solidFill>
                <a:latin typeface="+mn-lt"/>
                <a:ea typeface="+mn-ea"/>
                <a:cs typeface="+mn-cs"/>
              </a:defRPr>
            </a:lvl3pPr>
            <a:lvl4pPr marL="1600200" indent="-228600" algn="l" rtl="0" eaLnBrk="1" fontAlgn="base" hangingPunct="1">
              <a:spcBef>
                <a:spcPct val="20000"/>
              </a:spcBef>
              <a:spcAft>
                <a:spcPct val="0"/>
              </a:spcAft>
              <a:buChar char="–"/>
              <a:defRPr kumimoji="1" sz="1600" b="1" kern="1200">
                <a:solidFill>
                  <a:schemeClr val="tx1"/>
                </a:solidFill>
                <a:latin typeface="+mn-lt"/>
                <a:ea typeface="+mn-ea"/>
                <a:cs typeface="+mn-cs"/>
              </a:defRPr>
            </a:lvl4pPr>
            <a:lvl5pPr marL="2057400" indent="-228600" algn="l" rtl="0" eaLnBrk="1" fontAlgn="base" hangingPunct="1">
              <a:spcBef>
                <a:spcPct val="20000"/>
              </a:spcBef>
              <a:spcAft>
                <a:spcPct val="0"/>
              </a:spcAft>
              <a:buChar char="»"/>
              <a:defRPr kumimoji="1" sz="16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90000"/>
              </a:lnSpc>
              <a:defRPr/>
            </a:pPr>
            <a:r>
              <a:rPr lang="en-US" altLang="zh-TW" sz="2400" dirty="0" smtClean="0">
                <a:latin typeface="Calibri" panose="020F0502020204030204" pitchFamily="34" charset="0"/>
              </a:rPr>
              <a:t>To Solve the long route issue</a:t>
            </a:r>
          </a:p>
          <a:p>
            <a:pPr>
              <a:lnSpc>
                <a:spcPct val="90000"/>
              </a:lnSpc>
              <a:defRPr/>
            </a:pPr>
            <a:r>
              <a:rPr lang="en-US" altLang="zh-TW" sz="2400" dirty="0" smtClean="0">
                <a:latin typeface="Calibri" panose="020F0502020204030204" pitchFamily="34" charset="0"/>
              </a:rPr>
              <a:t>We deploy </a:t>
            </a:r>
            <a:r>
              <a:rPr lang="en-US" altLang="zh-TW" sz="2400" dirty="0" err="1" smtClean="0">
                <a:latin typeface="Calibri" panose="020F0502020204030204" pitchFamily="34" charset="0"/>
              </a:rPr>
              <a:t>vRouter</a:t>
            </a:r>
            <a:r>
              <a:rPr lang="en-US" altLang="zh-TW" sz="2400" dirty="0" smtClean="0">
                <a:latin typeface="Calibri" panose="020F0502020204030204" pitchFamily="34" charset="0"/>
              </a:rPr>
              <a:t> closer to VMs</a:t>
            </a:r>
            <a:endParaRPr lang="en-US" altLang="zh-TW" sz="2400" dirty="0">
              <a:latin typeface="Calibri" panose="020F0502020204030204" pitchFamily="34" charset="0"/>
              <a:sym typeface="Wingdings" panose="05000000000000000000" pitchFamily="2" charset="2"/>
            </a:endParaRPr>
          </a:p>
        </p:txBody>
      </p:sp>
      <p:grpSp>
        <p:nvGrpSpPr>
          <p:cNvPr id="23" name="群組 22"/>
          <p:cNvGrpSpPr/>
          <p:nvPr/>
        </p:nvGrpSpPr>
        <p:grpSpPr>
          <a:xfrm>
            <a:off x="1681666" y="3337264"/>
            <a:ext cx="1455012" cy="1109773"/>
            <a:chOff x="883264" y="4539323"/>
            <a:chExt cx="1455012" cy="1109773"/>
          </a:xfrm>
        </p:grpSpPr>
        <p:sp>
          <p:nvSpPr>
            <p:cNvPr id="28" name="矩形 27"/>
            <p:cNvSpPr/>
            <p:nvPr/>
          </p:nvSpPr>
          <p:spPr bwMode="auto">
            <a:xfrm>
              <a:off x="883264" y="5187777"/>
              <a:ext cx="1455012" cy="461319"/>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zh-TW" sz="1400" b="0" i="0" u="none" strike="noStrike" cap="none" normalizeH="0" dirty="0" smtClean="0">
                  <a:ln>
                    <a:noFill/>
                  </a:ln>
                  <a:solidFill>
                    <a:schemeClr val="tx1"/>
                  </a:solidFill>
                  <a:effectLst/>
                  <a:latin typeface="Arial" panose="020B0604020202020204" pitchFamily="34" charset="0"/>
                  <a:ea typeface="新細明體" panose="02020500000000000000" pitchFamily="18" charset="-120"/>
                </a:rPr>
                <a:t>Compute node</a:t>
              </a:r>
              <a:endParaRPr kumimoji="1" lang="zh-TW" altLang="en-US" sz="1400" b="0" i="0" u="none" strike="noStrike" cap="none" normalizeH="0" baseline="0" dirty="0" smtClean="0">
                <a:ln>
                  <a:noFill/>
                </a:ln>
                <a:solidFill>
                  <a:schemeClr val="tx1"/>
                </a:solidFill>
                <a:effectLst/>
                <a:latin typeface="Arial" panose="020B0604020202020204" pitchFamily="34" charset="0"/>
                <a:ea typeface="新細明體" panose="02020500000000000000" pitchFamily="18" charset="-120"/>
              </a:endParaRPr>
            </a:p>
          </p:txBody>
        </p:sp>
        <p:sp>
          <p:nvSpPr>
            <p:cNvPr id="29" name="圓角矩形 28"/>
            <p:cNvSpPr/>
            <p:nvPr/>
          </p:nvSpPr>
          <p:spPr bwMode="auto">
            <a:xfrm>
              <a:off x="883264" y="4539323"/>
              <a:ext cx="683741" cy="307552"/>
            </a:xfrm>
            <a:prstGeom prst="roundRect">
              <a:avLst/>
            </a:prstGeom>
            <a:ln>
              <a:headEnd type="none" w="med" len="med"/>
              <a:tailEnd type="none" w="med" len="med"/>
            </a:ln>
            <a:extLst/>
          </p:spPr>
          <p:style>
            <a:lnRef idx="1">
              <a:schemeClr val="accent6"/>
            </a:lnRef>
            <a:fillRef idx="2">
              <a:schemeClr val="accent6"/>
            </a:fillRef>
            <a:effectRef idx="1">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zh-TW" sz="1600" b="0" i="0" u="none" strike="noStrike" cap="none" normalizeH="0" baseline="0" dirty="0" smtClean="0">
                  <a:ln>
                    <a:noFill/>
                  </a:ln>
                  <a:solidFill>
                    <a:schemeClr val="tx1"/>
                  </a:solidFill>
                  <a:effectLst/>
                  <a:latin typeface="Arial" panose="020B0604020202020204" pitchFamily="34" charset="0"/>
                  <a:ea typeface="新細明體" panose="02020500000000000000" pitchFamily="18" charset="-120"/>
                </a:rPr>
                <a:t>VM</a:t>
              </a:r>
              <a:endParaRPr kumimoji="1" lang="zh-TW" altLang="en-US" sz="1000" b="0" i="0" u="none" strike="noStrike" cap="none" normalizeH="0" baseline="0" dirty="0" smtClean="0">
                <a:ln>
                  <a:noFill/>
                </a:ln>
                <a:solidFill>
                  <a:schemeClr val="tx1"/>
                </a:solidFill>
                <a:effectLst/>
                <a:latin typeface="Arial" panose="020B0604020202020204" pitchFamily="34" charset="0"/>
                <a:ea typeface="新細明體" panose="02020500000000000000" pitchFamily="18" charset="-120"/>
              </a:endParaRPr>
            </a:p>
          </p:txBody>
        </p:sp>
        <p:sp>
          <p:nvSpPr>
            <p:cNvPr id="35" name="圓角矩形 34"/>
            <p:cNvSpPr/>
            <p:nvPr/>
          </p:nvSpPr>
          <p:spPr bwMode="auto">
            <a:xfrm>
              <a:off x="883264" y="4875622"/>
              <a:ext cx="683741" cy="292106"/>
            </a:xfrm>
            <a:prstGeom prst="roundRect">
              <a:avLst/>
            </a:prstGeom>
            <a:ln>
              <a:headEnd type="none" w="med" len="med"/>
              <a:tailEnd type="none" w="med" len="med"/>
            </a:ln>
            <a:extLst/>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zh-TW" sz="1200" b="0" i="0" u="none" strike="noStrike" cap="none" normalizeH="0" baseline="0" dirty="0" smtClean="0">
                  <a:ln>
                    <a:noFill/>
                  </a:ln>
                  <a:solidFill>
                    <a:srgbClr val="FF0000"/>
                  </a:solidFill>
                  <a:effectLst/>
                  <a:latin typeface="Arial" panose="020B0604020202020204" pitchFamily="34" charset="0"/>
                  <a:ea typeface="新細明體" panose="02020500000000000000" pitchFamily="18" charset="-120"/>
                </a:rPr>
                <a:t>OVS</a:t>
              </a:r>
              <a:endParaRPr kumimoji="1" lang="zh-TW" altLang="en-US" sz="800" b="0" i="0" u="none" strike="noStrike" cap="none" normalizeH="0" baseline="0" dirty="0" smtClean="0">
                <a:ln>
                  <a:noFill/>
                </a:ln>
                <a:solidFill>
                  <a:srgbClr val="FF0000"/>
                </a:solidFill>
                <a:effectLst/>
                <a:latin typeface="Arial" panose="020B0604020202020204" pitchFamily="34" charset="0"/>
                <a:ea typeface="新細明體" panose="02020500000000000000" pitchFamily="18" charset="-120"/>
              </a:endParaRPr>
            </a:p>
          </p:txBody>
        </p:sp>
      </p:grpSp>
      <p:grpSp>
        <p:nvGrpSpPr>
          <p:cNvPr id="37" name="群組 36"/>
          <p:cNvGrpSpPr/>
          <p:nvPr/>
        </p:nvGrpSpPr>
        <p:grpSpPr>
          <a:xfrm>
            <a:off x="3346609" y="3334737"/>
            <a:ext cx="1455012" cy="1109773"/>
            <a:chOff x="883264" y="4539323"/>
            <a:chExt cx="1455012" cy="1109773"/>
          </a:xfrm>
        </p:grpSpPr>
        <p:sp>
          <p:nvSpPr>
            <p:cNvPr id="38" name="矩形 37"/>
            <p:cNvSpPr/>
            <p:nvPr/>
          </p:nvSpPr>
          <p:spPr bwMode="auto">
            <a:xfrm>
              <a:off x="883264" y="5187777"/>
              <a:ext cx="1455012" cy="461319"/>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zh-TW" sz="1400" b="0" i="0" u="none" strike="noStrike" cap="none" normalizeH="0" dirty="0" smtClean="0">
                  <a:ln>
                    <a:noFill/>
                  </a:ln>
                  <a:solidFill>
                    <a:schemeClr val="tx1"/>
                  </a:solidFill>
                  <a:effectLst/>
                  <a:latin typeface="Arial" panose="020B0604020202020204" pitchFamily="34" charset="0"/>
                  <a:ea typeface="新細明體" panose="02020500000000000000" pitchFamily="18" charset="-120"/>
                </a:rPr>
                <a:t>Compute node</a:t>
              </a:r>
              <a:endParaRPr kumimoji="1" lang="zh-TW" altLang="en-US" sz="1400" b="0" i="0" u="none" strike="noStrike" cap="none" normalizeH="0" baseline="0" dirty="0" smtClean="0">
                <a:ln>
                  <a:noFill/>
                </a:ln>
                <a:solidFill>
                  <a:schemeClr val="tx1"/>
                </a:solidFill>
                <a:effectLst/>
                <a:latin typeface="Arial" panose="020B0604020202020204" pitchFamily="34" charset="0"/>
                <a:ea typeface="新細明體" panose="02020500000000000000" pitchFamily="18" charset="-120"/>
              </a:endParaRPr>
            </a:p>
          </p:txBody>
        </p:sp>
        <p:sp>
          <p:nvSpPr>
            <p:cNvPr id="39" name="圓角矩形 38"/>
            <p:cNvSpPr/>
            <p:nvPr/>
          </p:nvSpPr>
          <p:spPr bwMode="auto">
            <a:xfrm>
              <a:off x="883264" y="4539323"/>
              <a:ext cx="683741" cy="307552"/>
            </a:xfrm>
            <a:prstGeom prst="roundRect">
              <a:avLst/>
            </a:prstGeom>
            <a:ln>
              <a:headEnd type="none" w="med" len="med"/>
              <a:tailEnd type="none" w="med" len="med"/>
            </a:ln>
            <a:extLst/>
          </p:spPr>
          <p:style>
            <a:lnRef idx="1">
              <a:schemeClr val="accent6"/>
            </a:lnRef>
            <a:fillRef idx="2">
              <a:schemeClr val="accent6"/>
            </a:fillRef>
            <a:effectRef idx="1">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zh-TW" sz="1600" b="0" i="0" u="none" strike="noStrike" cap="none" normalizeH="0" baseline="0" dirty="0" smtClean="0">
                  <a:ln>
                    <a:noFill/>
                  </a:ln>
                  <a:solidFill>
                    <a:schemeClr val="tx1"/>
                  </a:solidFill>
                  <a:effectLst/>
                  <a:latin typeface="Arial" panose="020B0604020202020204" pitchFamily="34" charset="0"/>
                  <a:ea typeface="新細明體" panose="02020500000000000000" pitchFamily="18" charset="-120"/>
                </a:rPr>
                <a:t>VM</a:t>
              </a:r>
              <a:endParaRPr kumimoji="1" lang="zh-TW" altLang="en-US" sz="1000" b="0" i="0" u="none" strike="noStrike" cap="none" normalizeH="0" baseline="0" dirty="0" smtClean="0">
                <a:ln>
                  <a:noFill/>
                </a:ln>
                <a:solidFill>
                  <a:schemeClr val="tx1"/>
                </a:solidFill>
                <a:effectLst/>
                <a:latin typeface="Arial" panose="020B0604020202020204" pitchFamily="34" charset="0"/>
                <a:ea typeface="新細明體" panose="02020500000000000000" pitchFamily="18" charset="-120"/>
              </a:endParaRPr>
            </a:p>
          </p:txBody>
        </p:sp>
        <p:sp>
          <p:nvSpPr>
            <p:cNvPr id="40" name="圓角矩形 39"/>
            <p:cNvSpPr/>
            <p:nvPr/>
          </p:nvSpPr>
          <p:spPr bwMode="auto">
            <a:xfrm>
              <a:off x="883264" y="4875622"/>
              <a:ext cx="683741" cy="292106"/>
            </a:xfrm>
            <a:prstGeom prst="roundRect">
              <a:avLst/>
            </a:prstGeom>
            <a:ln>
              <a:headEnd type="none" w="med" len="med"/>
              <a:tailEnd type="none" w="med" len="med"/>
            </a:ln>
            <a:extLst/>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zh-TW" sz="1200" b="0" i="0" u="none" strike="noStrike" cap="none" normalizeH="0" baseline="0" dirty="0" smtClean="0">
                  <a:ln>
                    <a:noFill/>
                  </a:ln>
                  <a:solidFill>
                    <a:srgbClr val="FF0000"/>
                  </a:solidFill>
                  <a:effectLst/>
                  <a:latin typeface="Arial" panose="020B0604020202020204" pitchFamily="34" charset="0"/>
                  <a:ea typeface="新細明體" panose="02020500000000000000" pitchFamily="18" charset="-120"/>
                </a:rPr>
                <a:t>OVS</a:t>
              </a:r>
              <a:endParaRPr kumimoji="1" lang="zh-TW" altLang="en-US" sz="800" b="0" i="0" u="none" strike="noStrike" cap="none" normalizeH="0" baseline="0" dirty="0" smtClean="0">
                <a:ln>
                  <a:noFill/>
                </a:ln>
                <a:solidFill>
                  <a:srgbClr val="FF0000"/>
                </a:solidFill>
                <a:effectLst/>
                <a:latin typeface="Arial" panose="020B0604020202020204" pitchFamily="34" charset="0"/>
                <a:ea typeface="新細明體" panose="02020500000000000000" pitchFamily="18" charset="-120"/>
              </a:endParaRPr>
            </a:p>
          </p:txBody>
        </p:sp>
      </p:grpSp>
      <p:sp>
        <p:nvSpPr>
          <p:cNvPr id="43" name="矩形 42"/>
          <p:cNvSpPr/>
          <p:nvPr/>
        </p:nvSpPr>
        <p:spPr bwMode="auto">
          <a:xfrm>
            <a:off x="5960532" y="3999351"/>
            <a:ext cx="1455012" cy="461319"/>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zh-TW" sz="1400" b="0" i="0" u="none" strike="noStrike" cap="none" normalizeH="0" dirty="0" smtClean="0">
                <a:ln>
                  <a:noFill/>
                </a:ln>
                <a:solidFill>
                  <a:schemeClr val="tx1"/>
                </a:solidFill>
                <a:effectLst/>
                <a:latin typeface="Arial" panose="020B0604020202020204" pitchFamily="34" charset="0"/>
                <a:ea typeface="新細明體" panose="02020500000000000000" pitchFamily="18" charset="-120"/>
              </a:rPr>
              <a:t>Network node</a:t>
            </a:r>
            <a:endParaRPr kumimoji="1" lang="zh-TW" altLang="en-US" sz="1400" b="0" i="0" u="none" strike="noStrike" cap="none" normalizeH="0" baseline="0" dirty="0" smtClean="0">
              <a:ln>
                <a:noFill/>
              </a:ln>
              <a:solidFill>
                <a:schemeClr val="tx1"/>
              </a:solidFill>
              <a:effectLst/>
              <a:latin typeface="Arial" panose="020B0604020202020204" pitchFamily="34" charset="0"/>
              <a:ea typeface="新細明體" panose="02020500000000000000" pitchFamily="18" charset="-120"/>
            </a:endParaRPr>
          </a:p>
        </p:txBody>
      </p:sp>
      <p:sp>
        <p:nvSpPr>
          <p:cNvPr id="47" name="圓角矩形 46"/>
          <p:cNvSpPr/>
          <p:nvPr/>
        </p:nvSpPr>
        <p:spPr bwMode="auto">
          <a:xfrm>
            <a:off x="5962588" y="3671036"/>
            <a:ext cx="1448716" cy="292106"/>
          </a:xfrm>
          <a:prstGeom prst="roundRect">
            <a:avLst/>
          </a:prstGeom>
          <a:ln>
            <a:headEnd type="none" w="med" len="med"/>
            <a:tailEnd type="none" w="med" len="med"/>
          </a:ln>
          <a:extLst/>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zh-TW" sz="900" dirty="0" smtClean="0">
                <a:solidFill>
                  <a:srgbClr val="FF0000"/>
                </a:solidFill>
                <a:latin typeface="Arial" panose="020B0604020202020204" pitchFamily="34" charset="0"/>
                <a:ea typeface="新細明體" panose="02020500000000000000" pitchFamily="18" charset="-120"/>
              </a:rPr>
              <a:t>L3 Agent</a:t>
            </a:r>
            <a:endParaRPr kumimoji="1" lang="zh-TW" altLang="en-US" sz="400" b="0" i="0" u="none" strike="noStrike" cap="none" normalizeH="0" baseline="0" dirty="0" smtClean="0">
              <a:ln>
                <a:noFill/>
              </a:ln>
              <a:solidFill>
                <a:srgbClr val="FF0000"/>
              </a:solidFill>
              <a:effectLst/>
              <a:latin typeface="Arial" panose="020B0604020202020204" pitchFamily="34" charset="0"/>
              <a:ea typeface="新細明體" panose="02020500000000000000" pitchFamily="18" charset="-120"/>
            </a:endParaRPr>
          </a:p>
        </p:txBody>
      </p:sp>
      <p:grpSp>
        <p:nvGrpSpPr>
          <p:cNvPr id="48" name="群組 47"/>
          <p:cNvGrpSpPr/>
          <p:nvPr/>
        </p:nvGrpSpPr>
        <p:grpSpPr>
          <a:xfrm>
            <a:off x="5960532" y="3234720"/>
            <a:ext cx="645896" cy="451694"/>
            <a:chOff x="4583113" y="4209375"/>
            <a:chExt cx="645896" cy="451694"/>
          </a:xfrm>
        </p:grpSpPr>
        <p:pic>
          <p:nvPicPr>
            <p:cNvPr id="49" name="圖片 48"/>
            <p:cNvPicPr>
              <a:picLocks noChangeAspect="1"/>
            </p:cNvPicPr>
            <p:nvPr/>
          </p:nvPicPr>
          <p:blipFill rotWithShape="1">
            <a:blip r:embed="rId4">
              <a:duotone>
                <a:prstClr val="black"/>
                <a:schemeClr val="accent6">
                  <a:tint val="45000"/>
                  <a:satMod val="400000"/>
                </a:schemeClr>
              </a:duotone>
            </a:blip>
            <a:srcRect l="6660" t="10879" r="10229" b="12403"/>
            <a:stretch/>
          </p:blipFill>
          <p:spPr>
            <a:xfrm>
              <a:off x="4704452" y="4209375"/>
              <a:ext cx="524557" cy="403506"/>
            </a:xfrm>
            <a:prstGeom prst="rect">
              <a:avLst/>
            </a:prstGeom>
          </p:spPr>
        </p:pic>
        <p:sp>
          <p:nvSpPr>
            <p:cNvPr id="50" name="文字方塊 49"/>
            <p:cNvSpPr txBox="1"/>
            <p:nvPr/>
          </p:nvSpPr>
          <p:spPr>
            <a:xfrm>
              <a:off x="4583113" y="4260959"/>
              <a:ext cx="377709" cy="400110"/>
            </a:xfrm>
            <a:prstGeom prst="rect">
              <a:avLst/>
            </a:prstGeom>
            <a:noFill/>
          </p:spPr>
          <p:txBody>
            <a:bodyPr wrap="square" rtlCol="0">
              <a:spAutoFit/>
            </a:bodyPr>
            <a:lstStyle/>
            <a:p>
              <a:r>
                <a:rPr lang="en-US" altLang="zh-TW" sz="2000" b="1" i="1" dirty="0" smtClean="0">
                  <a:ln w="6600">
                    <a:solidFill>
                      <a:schemeClr val="accent2"/>
                    </a:solidFill>
                    <a:prstDash val="solid"/>
                  </a:ln>
                  <a:solidFill>
                    <a:srgbClr val="FFFFFF"/>
                  </a:solidFill>
                  <a:effectLst>
                    <a:outerShdw dist="38100" dir="2700000" algn="tl" rotWithShape="0">
                      <a:schemeClr val="accent2"/>
                    </a:outerShdw>
                  </a:effectLst>
                </a:rPr>
                <a:t>V</a:t>
              </a:r>
              <a:endParaRPr lang="zh-TW" altLang="en-US" sz="2000" b="1" i="1" dirty="0">
                <a:ln w="6600">
                  <a:solidFill>
                    <a:schemeClr val="accent2"/>
                  </a:solidFill>
                  <a:prstDash val="solid"/>
                </a:ln>
                <a:solidFill>
                  <a:srgbClr val="FFFFFF"/>
                </a:solidFill>
                <a:effectLst>
                  <a:outerShdw dist="38100" dir="2700000" algn="tl" rotWithShape="0">
                    <a:schemeClr val="accent2"/>
                  </a:outerShdw>
                </a:effectLst>
              </a:endParaRPr>
            </a:p>
          </p:txBody>
        </p:sp>
      </p:grpSp>
      <p:grpSp>
        <p:nvGrpSpPr>
          <p:cNvPr id="51" name="群組 50"/>
          <p:cNvGrpSpPr/>
          <p:nvPr/>
        </p:nvGrpSpPr>
        <p:grpSpPr>
          <a:xfrm>
            <a:off x="6717610" y="3227778"/>
            <a:ext cx="645896" cy="451694"/>
            <a:chOff x="4583113" y="4209375"/>
            <a:chExt cx="645896" cy="451694"/>
          </a:xfrm>
        </p:grpSpPr>
        <p:pic>
          <p:nvPicPr>
            <p:cNvPr id="52" name="圖片 51"/>
            <p:cNvPicPr>
              <a:picLocks noChangeAspect="1"/>
            </p:cNvPicPr>
            <p:nvPr/>
          </p:nvPicPr>
          <p:blipFill rotWithShape="1">
            <a:blip r:embed="rId4">
              <a:duotone>
                <a:prstClr val="black"/>
                <a:schemeClr val="accent6">
                  <a:tint val="45000"/>
                  <a:satMod val="400000"/>
                </a:schemeClr>
              </a:duotone>
            </a:blip>
            <a:srcRect l="6660" t="10879" r="10229" b="12403"/>
            <a:stretch/>
          </p:blipFill>
          <p:spPr>
            <a:xfrm>
              <a:off x="4704452" y="4209375"/>
              <a:ext cx="524557" cy="403506"/>
            </a:xfrm>
            <a:prstGeom prst="rect">
              <a:avLst/>
            </a:prstGeom>
          </p:spPr>
        </p:pic>
        <p:sp>
          <p:nvSpPr>
            <p:cNvPr id="53" name="文字方塊 52"/>
            <p:cNvSpPr txBox="1"/>
            <p:nvPr/>
          </p:nvSpPr>
          <p:spPr>
            <a:xfrm>
              <a:off x="4583113" y="4260959"/>
              <a:ext cx="377709" cy="400110"/>
            </a:xfrm>
            <a:prstGeom prst="rect">
              <a:avLst/>
            </a:prstGeom>
            <a:noFill/>
          </p:spPr>
          <p:txBody>
            <a:bodyPr wrap="square" rtlCol="0">
              <a:spAutoFit/>
            </a:bodyPr>
            <a:lstStyle/>
            <a:p>
              <a:r>
                <a:rPr lang="en-US" altLang="zh-TW" sz="2000" b="1" i="1" dirty="0" smtClean="0">
                  <a:ln w="6600">
                    <a:solidFill>
                      <a:schemeClr val="accent2"/>
                    </a:solidFill>
                    <a:prstDash val="solid"/>
                  </a:ln>
                  <a:solidFill>
                    <a:srgbClr val="FFFFFF"/>
                  </a:solidFill>
                  <a:effectLst>
                    <a:outerShdw dist="38100" dir="2700000" algn="tl" rotWithShape="0">
                      <a:schemeClr val="accent2"/>
                    </a:outerShdw>
                  </a:effectLst>
                </a:rPr>
                <a:t>V</a:t>
              </a:r>
              <a:endParaRPr lang="zh-TW" altLang="en-US" sz="2000" b="1" i="1" dirty="0">
                <a:ln w="6600">
                  <a:solidFill>
                    <a:schemeClr val="accent2"/>
                  </a:solidFill>
                  <a:prstDash val="solid"/>
                </a:ln>
                <a:solidFill>
                  <a:srgbClr val="FFFFFF"/>
                </a:solidFill>
                <a:effectLst>
                  <a:outerShdw dist="38100" dir="2700000" algn="tl" rotWithShape="0">
                    <a:schemeClr val="accent2"/>
                  </a:outerShdw>
                </a:effectLst>
              </a:endParaRPr>
            </a:p>
          </p:txBody>
        </p:sp>
      </p:grpSp>
      <p:sp>
        <p:nvSpPr>
          <p:cNvPr id="3" name="手繪多邊形 2"/>
          <p:cNvSpPr/>
          <p:nvPr/>
        </p:nvSpPr>
        <p:spPr>
          <a:xfrm>
            <a:off x="2041410" y="3023286"/>
            <a:ext cx="5173362" cy="3428857"/>
          </a:xfrm>
          <a:custGeom>
            <a:avLst/>
            <a:gdLst>
              <a:gd name="connsiteX0" fmla="*/ 0 w 5173362"/>
              <a:gd name="connsiteY0" fmla="*/ 939114 h 3428857"/>
              <a:gd name="connsiteX1" fmla="*/ 2314833 w 5173362"/>
              <a:gd name="connsiteY1" fmla="*/ 3418703 h 3428857"/>
              <a:gd name="connsiteX2" fmla="*/ 4654378 w 5173362"/>
              <a:gd name="connsiteY2" fmla="*/ 1746422 h 3428857"/>
              <a:gd name="connsiteX3" fmla="*/ 5173362 w 5173362"/>
              <a:gd name="connsiteY3" fmla="*/ 0 h 3428857"/>
            </a:gdLst>
            <a:ahLst/>
            <a:cxnLst>
              <a:cxn ang="0">
                <a:pos x="connsiteX0" y="connsiteY0"/>
              </a:cxn>
              <a:cxn ang="0">
                <a:pos x="connsiteX1" y="connsiteY1"/>
              </a:cxn>
              <a:cxn ang="0">
                <a:pos x="connsiteX2" y="connsiteY2"/>
              </a:cxn>
              <a:cxn ang="0">
                <a:pos x="connsiteX3" y="connsiteY3"/>
              </a:cxn>
            </a:cxnLst>
            <a:rect l="l" t="t" r="r" b="b"/>
            <a:pathLst>
              <a:path w="5173362" h="3428857">
                <a:moveTo>
                  <a:pt x="0" y="939114"/>
                </a:moveTo>
                <a:cubicBezTo>
                  <a:pt x="769551" y="2111633"/>
                  <a:pt x="1539103" y="3284152"/>
                  <a:pt x="2314833" y="3418703"/>
                </a:cubicBezTo>
                <a:cubicBezTo>
                  <a:pt x="3090563" y="3553254"/>
                  <a:pt x="4177957" y="2316206"/>
                  <a:pt x="4654378" y="1746422"/>
                </a:cubicBezTo>
                <a:cubicBezTo>
                  <a:pt x="5130799" y="1176638"/>
                  <a:pt x="5152080" y="588319"/>
                  <a:pt x="5173362" y="0"/>
                </a:cubicBezTo>
              </a:path>
            </a:pathLst>
          </a:custGeom>
          <a:noFill/>
          <a:ln>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手繪多邊形 4"/>
          <p:cNvSpPr/>
          <p:nvPr/>
        </p:nvSpPr>
        <p:spPr>
          <a:xfrm>
            <a:off x="3754880" y="3006810"/>
            <a:ext cx="2578444" cy="2734799"/>
          </a:xfrm>
          <a:custGeom>
            <a:avLst/>
            <a:gdLst>
              <a:gd name="connsiteX0" fmla="*/ 2578444 w 2578444"/>
              <a:gd name="connsiteY0" fmla="*/ 0 h 2734799"/>
              <a:gd name="connsiteX1" fmla="*/ 1993557 w 2578444"/>
              <a:gd name="connsiteY1" fmla="*/ 1853514 h 2734799"/>
              <a:gd name="connsiteX2" fmla="*/ 988541 w 2578444"/>
              <a:gd name="connsiteY2" fmla="*/ 2710249 h 2734799"/>
              <a:gd name="connsiteX3" fmla="*/ 0 w 2578444"/>
              <a:gd name="connsiteY3" fmla="*/ 963827 h 2734799"/>
            </a:gdLst>
            <a:ahLst/>
            <a:cxnLst>
              <a:cxn ang="0">
                <a:pos x="connsiteX0" y="connsiteY0"/>
              </a:cxn>
              <a:cxn ang="0">
                <a:pos x="connsiteX1" y="connsiteY1"/>
              </a:cxn>
              <a:cxn ang="0">
                <a:pos x="connsiteX2" y="connsiteY2"/>
              </a:cxn>
              <a:cxn ang="0">
                <a:pos x="connsiteX3" y="connsiteY3"/>
              </a:cxn>
            </a:cxnLst>
            <a:rect l="l" t="t" r="r" b="b"/>
            <a:pathLst>
              <a:path w="2578444" h="2734799">
                <a:moveTo>
                  <a:pt x="2578444" y="0"/>
                </a:moveTo>
                <a:cubicBezTo>
                  <a:pt x="2418492" y="700903"/>
                  <a:pt x="2258541" y="1401806"/>
                  <a:pt x="1993557" y="1853514"/>
                </a:cubicBezTo>
                <a:cubicBezTo>
                  <a:pt x="1728573" y="2305222"/>
                  <a:pt x="1320800" y="2858530"/>
                  <a:pt x="988541" y="2710249"/>
                </a:cubicBezTo>
                <a:cubicBezTo>
                  <a:pt x="656282" y="2561968"/>
                  <a:pt x="328141" y="1762897"/>
                  <a:pt x="0" y="963827"/>
                </a:cubicBezTo>
              </a:path>
            </a:pathLst>
          </a:custGeom>
          <a:noFill/>
          <a:ln>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4" name="矩形 53"/>
          <p:cNvSpPr/>
          <p:nvPr/>
        </p:nvSpPr>
        <p:spPr bwMode="auto">
          <a:xfrm>
            <a:off x="6024281" y="2553119"/>
            <a:ext cx="1455012" cy="461319"/>
          </a:xfrm>
          <a:prstGeom prst="rect">
            <a:avLst/>
          </a:prstGeom>
          <a:ln>
            <a:headEnd type="none" w="med" len="med"/>
            <a:tailEnd type="none" w="med" len="med"/>
          </a:ln>
          <a:extLst/>
        </p:spPr>
        <p:style>
          <a:lnRef idx="1">
            <a:schemeClr val="accent3"/>
          </a:lnRef>
          <a:fillRef idx="3">
            <a:schemeClr val="accent3"/>
          </a:fillRef>
          <a:effectRef idx="2">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zh-TW" sz="1400" b="0" i="0" u="none" strike="noStrike" cap="none" normalizeH="0" dirty="0" smtClean="0">
                <a:ln>
                  <a:noFill/>
                </a:ln>
                <a:solidFill>
                  <a:schemeClr val="tx1"/>
                </a:solidFill>
                <a:effectLst/>
                <a:latin typeface="Arial" panose="020B0604020202020204" pitchFamily="34" charset="0"/>
                <a:ea typeface="新細明體" panose="02020500000000000000" pitchFamily="18" charset="-120"/>
              </a:rPr>
              <a:t>Floating IP</a:t>
            </a:r>
            <a:endParaRPr kumimoji="1" lang="zh-TW" altLang="en-US" sz="1400" b="0" i="0" u="none" strike="noStrike" cap="none" normalizeH="0" baseline="0" dirty="0" smtClean="0">
              <a:ln>
                <a:noFill/>
              </a:ln>
              <a:solidFill>
                <a:schemeClr val="tx1"/>
              </a:solidFill>
              <a:effectLst/>
              <a:latin typeface="Arial" panose="020B0604020202020204" pitchFamily="34" charset="0"/>
              <a:ea typeface="新細明體" panose="02020500000000000000" pitchFamily="18" charset="-120"/>
            </a:endParaRPr>
          </a:p>
        </p:txBody>
      </p:sp>
      <p:sp>
        <p:nvSpPr>
          <p:cNvPr id="45" name="手繪多邊形 44"/>
          <p:cNvSpPr/>
          <p:nvPr/>
        </p:nvSpPr>
        <p:spPr>
          <a:xfrm>
            <a:off x="2864875" y="3791828"/>
            <a:ext cx="1163287" cy="2153356"/>
          </a:xfrm>
          <a:custGeom>
            <a:avLst/>
            <a:gdLst>
              <a:gd name="connsiteX0" fmla="*/ 0 w 1163287"/>
              <a:gd name="connsiteY0" fmla="*/ 0 h 2153356"/>
              <a:gd name="connsiteX1" fmla="*/ 288324 w 1163287"/>
              <a:gd name="connsiteY1" fmla="*/ 1194486 h 2153356"/>
              <a:gd name="connsiteX2" fmla="*/ 1021492 w 1163287"/>
              <a:gd name="connsiteY2" fmla="*/ 2150075 h 2153356"/>
              <a:gd name="connsiteX3" fmla="*/ 1161535 w 1163287"/>
              <a:gd name="connsiteY3" fmla="*/ 1466335 h 2153356"/>
              <a:gd name="connsiteX4" fmla="*/ 1087395 w 1163287"/>
              <a:gd name="connsiteY4" fmla="*/ 378940 h 21533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3287" h="2153356">
                <a:moveTo>
                  <a:pt x="0" y="0"/>
                </a:moveTo>
                <a:cubicBezTo>
                  <a:pt x="59037" y="418070"/>
                  <a:pt x="118075" y="836140"/>
                  <a:pt x="288324" y="1194486"/>
                </a:cubicBezTo>
                <a:cubicBezTo>
                  <a:pt x="458573" y="1552832"/>
                  <a:pt x="875957" y="2104767"/>
                  <a:pt x="1021492" y="2150075"/>
                </a:cubicBezTo>
                <a:cubicBezTo>
                  <a:pt x="1167027" y="2195383"/>
                  <a:pt x="1150551" y="1761524"/>
                  <a:pt x="1161535" y="1466335"/>
                </a:cubicBezTo>
                <a:cubicBezTo>
                  <a:pt x="1172519" y="1171146"/>
                  <a:pt x="1129957" y="775043"/>
                  <a:pt x="1087395" y="378940"/>
                </a:cubicBezTo>
              </a:path>
            </a:pathLst>
          </a:custGeom>
          <a:noFill/>
          <a:ln>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0" name="手繪多邊形 59"/>
          <p:cNvSpPr/>
          <p:nvPr/>
        </p:nvSpPr>
        <p:spPr bwMode="auto">
          <a:xfrm>
            <a:off x="2010790" y="3932930"/>
            <a:ext cx="799070" cy="748429"/>
          </a:xfrm>
          <a:custGeom>
            <a:avLst/>
            <a:gdLst>
              <a:gd name="connsiteX0" fmla="*/ 0 w 799070"/>
              <a:gd name="connsiteY0" fmla="*/ 0 h 748429"/>
              <a:gd name="connsiteX1" fmla="*/ 107092 w 799070"/>
              <a:gd name="connsiteY1" fmla="*/ 527221 h 748429"/>
              <a:gd name="connsiteX2" fmla="*/ 354227 w 799070"/>
              <a:gd name="connsiteY2" fmla="*/ 741405 h 748429"/>
              <a:gd name="connsiteX3" fmla="*/ 659027 w 799070"/>
              <a:gd name="connsiteY3" fmla="*/ 634313 h 748429"/>
              <a:gd name="connsiteX4" fmla="*/ 799070 w 799070"/>
              <a:gd name="connsiteY4" fmla="*/ 49427 h 7484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9070" h="748429">
                <a:moveTo>
                  <a:pt x="0" y="0"/>
                </a:moveTo>
                <a:cubicBezTo>
                  <a:pt x="24027" y="201827"/>
                  <a:pt x="48054" y="403654"/>
                  <a:pt x="107092" y="527221"/>
                </a:cubicBezTo>
                <a:cubicBezTo>
                  <a:pt x="166130" y="650788"/>
                  <a:pt x="262238" y="723556"/>
                  <a:pt x="354227" y="741405"/>
                </a:cubicBezTo>
                <a:cubicBezTo>
                  <a:pt x="446216" y="759254"/>
                  <a:pt x="584887" y="749642"/>
                  <a:pt x="659027" y="634313"/>
                </a:cubicBezTo>
                <a:cubicBezTo>
                  <a:pt x="733167" y="518984"/>
                  <a:pt x="766118" y="284205"/>
                  <a:pt x="799070" y="49427"/>
                </a:cubicBezTo>
              </a:path>
            </a:pathLst>
          </a:custGeom>
          <a:noFill/>
          <a:ln w="19050" cap="flat" cmpd="sng" algn="ctr">
            <a:solidFill>
              <a:srgbClr val="FF0000"/>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TW" altLang="en-US" sz="1800" b="0" i="0" u="none" strike="noStrike" cap="none" normalizeH="0" baseline="0" smtClean="0">
              <a:ln>
                <a:noFill/>
              </a:ln>
              <a:solidFill>
                <a:schemeClr val="tx1"/>
              </a:solidFill>
              <a:effectLst/>
              <a:latin typeface="Arial" panose="020B0604020202020204" pitchFamily="34" charset="0"/>
              <a:ea typeface="新細明體" panose="02020500000000000000" pitchFamily="18" charset="-120"/>
            </a:endParaRPr>
          </a:p>
        </p:txBody>
      </p:sp>
    </p:spTree>
    <p:extLst>
      <p:ext uri="{BB962C8B-B14F-4D97-AF65-F5344CB8AC3E}">
        <p14:creationId xmlns:p14="http://schemas.microsoft.com/office/powerpoint/2010/main" val="40259467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54"/>
                                        </p:tgtEl>
                                        <p:attrNameLst>
                                          <p:attrName>style.visibility</p:attrName>
                                        </p:attrNameLst>
                                      </p:cBhvr>
                                      <p:to>
                                        <p:strVal val="hidden"/>
                                      </p:to>
                                    </p:set>
                                  </p:childTnLst>
                                </p:cTn>
                              </p:par>
                              <p:par>
                                <p:cTn id="7" presetID="42" presetClass="path" presetSubtype="0" accel="50000" decel="50000" fill="hold" nodeType="withEffect">
                                  <p:stCondLst>
                                    <p:cond delay="0"/>
                                  </p:stCondLst>
                                  <p:childTnLst>
                                    <p:animMotion origin="layout" path="M -2.77778E-6 3.7037E-7 L -0.38906 0.03819 " pathEditMode="relative" rAng="0" ptsTypes="AA">
                                      <p:cBhvr>
                                        <p:cTn id="8" dur="2000" fill="hold"/>
                                        <p:tgtEl>
                                          <p:spTgt spid="48"/>
                                        </p:tgtEl>
                                        <p:attrNameLst>
                                          <p:attrName>ppt_x</p:attrName>
                                          <p:attrName>ppt_y</p:attrName>
                                        </p:attrNameLst>
                                      </p:cBhvr>
                                      <p:rCtr x="-19462" y="1898"/>
                                    </p:animMotion>
                                  </p:childTnLst>
                                </p:cTn>
                              </p:par>
                              <p:par>
                                <p:cTn id="9" presetID="42" presetClass="path" presetSubtype="0" accel="50000" decel="50000" fill="hold" nodeType="withEffect">
                                  <p:stCondLst>
                                    <p:cond delay="0"/>
                                  </p:stCondLst>
                                  <p:childTnLst>
                                    <p:animMotion origin="layout" path="M 4.72222E-6 0.00371 L -0.47188 0.04028 " pathEditMode="relative" rAng="0" ptsTypes="AA">
                                      <p:cBhvr>
                                        <p:cTn id="10" dur="2000" fill="hold"/>
                                        <p:tgtEl>
                                          <p:spTgt spid="51"/>
                                        </p:tgtEl>
                                        <p:attrNameLst>
                                          <p:attrName>ppt_x</p:attrName>
                                          <p:attrName>ppt_y</p:attrName>
                                        </p:attrNameLst>
                                      </p:cBhvr>
                                      <p:rCtr x="-23594" y="1829"/>
                                    </p:animMotion>
                                  </p:childTnLst>
                                </p:cTn>
                              </p:par>
                            </p:childTnLst>
                          </p:cTn>
                        </p:par>
                        <p:par>
                          <p:cTn id="11" fill="hold">
                            <p:stCondLst>
                              <p:cond delay="2000"/>
                            </p:stCondLst>
                            <p:childTnLst>
                              <p:par>
                                <p:cTn id="12" presetID="1" presetClass="exit" presetSubtype="0" fill="hold" grpId="0" nodeType="afterEffect">
                                  <p:stCondLst>
                                    <p:cond delay="0"/>
                                  </p:stCondLst>
                                  <p:childTnLst>
                                    <p:set>
                                      <p:cBhvr>
                                        <p:cTn id="13" dur="1" fill="hold">
                                          <p:stCondLst>
                                            <p:cond delay="0"/>
                                          </p:stCondLst>
                                        </p:cTn>
                                        <p:tgtEl>
                                          <p:spTgt spid="3"/>
                                        </p:tgtEl>
                                        <p:attrNameLst>
                                          <p:attrName>style.visibility</p:attrName>
                                        </p:attrNameLst>
                                      </p:cBhvr>
                                      <p:to>
                                        <p:strVal val="hidden"/>
                                      </p:to>
                                    </p:set>
                                  </p:childTnLst>
                                </p:cTn>
                              </p:par>
                              <p:par>
                                <p:cTn id="14" presetID="1" presetClass="exit" presetSubtype="0" fill="hold" grpId="0" nodeType="withEffect">
                                  <p:stCondLst>
                                    <p:cond delay="0"/>
                                  </p:stCondLst>
                                  <p:childTnLst>
                                    <p:set>
                                      <p:cBhvr>
                                        <p:cTn id="15" dur="1" fill="hold">
                                          <p:stCondLst>
                                            <p:cond delay="0"/>
                                          </p:stCondLst>
                                        </p:cTn>
                                        <p:tgtEl>
                                          <p:spTgt spid="5"/>
                                        </p:tgtEl>
                                        <p:attrNameLst>
                                          <p:attrName>style.visibility</p:attrName>
                                        </p:attrNameLst>
                                      </p:cBhvr>
                                      <p:to>
                                        <p:strVal val="hidden"/>
                                      </p:to>
                                    </p:set>
                                  </p:childTnLst>
                                </p:cTn>
                              </p:par>
                            </p:childTnLst>
                          </p:cTn>
                        </p:par>
                        <p:par>
                          <p:cTn id="16" fill="hold">
                            <p:stCondLst>
                              <p:cond delay="2000"/>
                            </p:stCondLst>
                            <p:childTnLst>
                              <p:par>
                                <p:cTn id="17" presetID="1" presetClass="entr" presetSubtype="0" fill="hold" grpId="0" nodeType="afterEffect">
                                  <p:stCondLst>
                                    <p:cond delay="0"/>
                                  </p:stCondLst>
                                  <p:childTnLst>
                                    <p:set>
                                      <p:cBhvr>
                                        <p:cTn id="18" dur="1" fill="hold">
                                          <p:stCondLst>
                                            <p:cond delay="0"/>
                                          </p:stCondLst>
                                        </p:cTn>
                                        <p:tgtEl>
                                          <p:spTgt spid="6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54" grpId="0" animBg="1"/>
      <p:bldP spid="45" grpId="0" animBg="1"/>
      <p:bldP spid="60"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Introduction to OPNFV</a:t>
            </a:r>
            <a:endParaRPr lang="zh-TW" altLang="en-US" dirty="0"/>
          </a:p>
        </p:txBody>
      </p:sp>
      <p:sp>
        <p:nvSpPr>
          <p:cNvPr id="3" name="內容版面配置區 2"/>
          <p:cNvSpPr>
            <a:spLocks noGrp="1"/>
          </p:cNvSpPr>
          <p:nvPr>
            <p:ph idx="1"/>
          </p:nvPr>
        </p:nvSpPr>
        <p:spPr>
          <a:xfrm>
            <a:off x="457200" y="1600201"/>
            <a:ext cx="8229600" cy="4522304"/>
          </a:xfrm>
        </p:spPr>
        <p:txBody>
          <a:bodyPr/>
          <a:lstStyle/>
          <a:p>
            <a:r>
              <a:rPr lang="en-US" altLang="zh-TW" sz="2400" b="0" dirty="0" smtClean="0">
                <a:latin typeface="Calibri" panose="020F0502020204030204" pitchFamily="34" charset="0"/>
              </a:rPr>
              <a:t>OPNFV is a carrier-grade, integrated, open source platform to accelerate the introduction of new NFV products and services.</a:t>
            </a:r>
          </a:p>
          <a:p>
            <a:endParaRPr lang="en-US" altLang="zh-TW" sz="2400" b="0" dirty="0" smtClean="0">
              <a:latin typeface="Calibri" panose="020F0502020204030204" pitchFamily="34" charset="0"/>
            </a:endParaRPr>
          </a:p>
          <a:p>
            <a:r>
              <a:rPr lang="en-US" altLang="zh-TW" sz="2400" b="0" dirty="0" smtClean="0">
                <a:latin typeface="Calibri" panose="020F0502020204030204" pitchFamily="34" charset="0"/>
              </a:rPr>
              <a:t>The goals of OPNFV</a:t>
            </a:r>
          </a:p>
          <a:p>
            <a:pPr lvl="1"/>
            <a:r>
              <a:rPr lang="en-US" altLang="zh-TW" sz="2000" b="0" dirty="0">
                <a:latin typeface="Calibri" panose="020F0502020204030204" pitchFamily="34" charset="0"/>
              </a:rPr>
              <a:t>Develop an integrated and tested open source </a:t>
            </a:r>
            <a:r>
              <a:rPr lang="en-US" altLang="zh-TW" sz="2000" b="0" dirty="0" smtClean="0">
                <a:latin typeface="Calibri" panose="020F0502020204030204" pitchFamily="34" charset="0"/>
              </a:rPr>
              <a:t>platform</a:t>
            </a:r>
          </a:p>
          <a:p>
            <a:pPr lvl="1"/>
            <a:r>
              <a:rPr lang="en-US" altLang="zh-TW" sz="2000" b="0" dirty="0" smtClean="0">
                <a:latin typeface="Calibri" panose="020F0502020204030204" pitchFamily="34" charset="0"/>
              </a:rPr>
              <a:t>Meet </a:t>
            </a:r>
            <a:r>
              <a:rPr lang="en-US" altLang="zh-TW" sz="2000" b="0" dirty="0">
                <a:latin typeface="Calibri" panose="020F0502020204030204" pitchFamily="34" charset="0"/>
              </a:rPr>
              <a:t>the needs of user </a:t>
            </a:r>
            <a:r>
              <a:rPr lang="en-US" altLang="zh-TW" sz="2000" b="0" dirty="0" smtClean="0">
                <a:latin typeface="Calibri" panose="020F0502020204030204" pitchFamily="34" charset="0"/>
              </a:rPr>
              <a:t>community</a:t>
            </a:r>
          </a:p>
          <a:p>
            <a:pPr lvl="1"/>
            <a:r>
              <a:rPr lang="en-US" altLang="zh-TW" sz="2000" b="0" dirty="0">
                <a:latin typeface="Calibri" panose="020F0502020204030204" pitchFamily="34" charset="0"/>
              </a:rPr>
              <a:t>Contribute to and participate in relevant open source projects</a:t>
            </a:r>
            <a:endParaRPr lang="en-US" altLang="zh-TW" sz="2000" b="0" dirty="0" smtClean="0">
              <a:latin typeface="Calibri" panose="020F0502020204030204" pitchFamily="34" charset="0"/>
            </a:endParaRPr>
          </a:p>
          <a:p>
            <a:pPr lvl="1"/>
            <a:r>
              <a:rPr lang="en-US" altLang="zh-TW" sz="2000" b="0" dirty="0">
                <a:latin typeface="Calibri" panose="020F0502020204030204" pitchFamily="34" charset="0"/>
              </a:rPr>
              <a:t>Establish an ecosystem for NFV solutions based on open standards and software</a:t>
            </a:r>
            <a:endParaRPr lang="en-US" altLang="zh-TW" sz="2000" b="0" dirty="0" smtClean="0">
              <a:latin typeface="Calibri" panose="020F0502020204030204" pitchFamily="34" charset="0"/>
            </a:endParaRPr>
          </a:p>
          <a:p>
            <a:endParaRPr lang="zh-TW" altLang="en-US" sz="2400" b="0" dirty="0">
              <a:latin typeface="Calibri" panose="020F0502020204030204" pitchFamily="34" charset="0"/>
            </a:endParaRPr>
          </a:p>
        </p:txBody>
      </p:sp>
    </p:spTree>
    <p:extLst>
      <p:ext uri="{BB962C8B-B14F-4D97-AF65-F5344CB8AC3E}">
        <p14:creationId xmlns:p14="http://schemas.microsoft.com/office/powerpoint/2010/main" val="20049541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Availability Zones for Routers</a:t>
            </a:r>
            <a:endParaRPr lang="zh-TW" altLang="en-US" dirty="0"/>
          </a:p>
        </p:txBody>
      </p:sp>
      <p:sp>
        <p:nvSpPr>
          <p:cNvPr id="3" name="內容版面配置區 2"/>
          <p:cNvSpPr>
            <a:spLocks noGrp="1"/>
          </p:cNvSpPr>
          <p:nvPr>
            <p:ph idx="1"/>
          </p:nvPr>
        </p:nvSpPr>
        <p:spPr>
          <a:xfrm>
            <a:off x="429098" y="1261820"/>
            <a:ext cx="7886700" cy="1972018"/>
          </a:xfrm>
        </p:spPr>
        <p:txBody>
          <a:bodyPr>
            <a:noAutofit/>
          </a:bodyPr>
          <a:lstStyle/>
          <a:p>
            <a:r>
              <a:rPr lang="en-US" altLang="zh-TW" sz="2400" dirty="0" smtClean="0">
                <a:latin typeface="Calibri" panose="020F0502020204030204" pitchFamily="34" charset="0"/>
              </a:rPr>
              <a:t>Nodes are grouped as availability zones for </a:t>
            </a:r>
            <a:r>
              <a:rPr lang="en-US" altLang="zh-TW" sz="2400" dirty="0" err="1" smtClean="0">
                <a:latin typeface="Calibri" panose="020F0502020204030204" pitchFamily="34" charset="0"/>
              </a:rPr>
              <a:t>vRouters</a:t>
            </a:r>
            <a:endParaRPr lang="en-US" altLang="zh-TW" sz="2400" dirty="0" smtClean="0">
              <a:latin typeface="Calibri" panose="020F0502020204030204" pitchFamily="34" charset="0"/>
            </a:endParaRPr>
          </a:p>
          <a:p>
            <a:r>
              <a:rPr lang="en-US" altLang="zh-TW" sz="2400" dirty="0" smtClean="0">
                <a:latin typeface="Calibri" panose="020F0502020204030204" pitchFamily="34" charset="0"/>
              </a:rPr>
              <a:t>L3 agents are deployed in each compute node to enable </a:t>
            </a:r>
            <a:r>
              <a:rPr lang="en-US" altLang="zh-TW" sz="2400" dirty="0" err="1" smtClean="0">
                <a:latin typeface="Calibri" panose="020F0502020204030204" pitchFamily="34" charset="0"/>
              </a:rPr>
              <a:t>vRouter</a:t>
            </a:r>
            <a:r>
              <a:rPr lang="en-US" altLang="zh-TW" sz="2400" dirty="0" smtClean="0">
                <a:latin typeface="Calibri" panose="020F0502020204030204" pitchFamily="34" charset="0"/>
              </a:rPr>
              <a:t> availability zones</a:t>
            </a:r>
          </a:p>
        </p:txBody>
      </p:sp>
      <p:sp>
        <p:nvSpPr>
          <p:cNvPr id="24" name="橢圓 23"/>
          <p:cNvSpPr/>
          <p:nvPr/>
        </p:nvSpPr>
        <p:spPr>
          <a:xfrm>
            <a:off x="4761469" y="3972970"/>
            <a:ext cx="3649363" cy="255139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 name="橢圓 24"/>
          <p:cNvSpPr/>
          <p:nvPr/>
        </p:nvSpPr>
        <p:spPr>
          <a:xfrm>
            <a:off x="1751290" y="4353233"/>
            <a:ext cx="2903835" cy="245686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 name="文字方塊 25"/>
          <p:cNvSpPr txBox="1"/>
          <p:nvPr/>
        </p:nvSpPr>
        <p:spPr>
          <a:xfrm>
            <a:off x="3393989" y="6225745"/>
            <a:ext cx="817788" cy="369332"/>
          </a:xfrm>
          <a:prstGeom prst="rect">
            <a:avLst/>
          </a:prstGeom>
          <a:noFill/>
        </p:spPr>
        <p:txBody>
          <a:bodyPr wrap="none" rtlCol="0">
            <a:spAutoFit/>
          </a:bodyPr>
          <a:lstStyle/>
          <a:p>
            <a:r>
              <a:rPr lang="en-US" altLang="zh-TW" dirty="0" smtClean="0"/>
              <a:t>Zone 1</a:t>
            </a:r>
            <a:endParaRPr lang="zh-TW" altLang="en-US" dirty="0"/>
          </a:p>
        </p:txBody>
      </p:sp>
      <p:sp>
        <p:nvSpPr>
          <p:cNvPr id="27" name="文字方塊 26"/>
          <p:cNvSpPr txBox="1"/>
          <p:nvPr/>
        </p:nvSpPr>
        <p:spPr>
          <a:xfrm>
            <a:off x="6631923" y="5925071"/>
            <a:ext cx="817788" cy="369332"/>
          </a:xfrm>
          <a:prstGeom prst="rect">
            <a:avLst/>
          </a:prstGeom>
          <a:noFill/>
        </p:spPr>
        <p:txBody>
          <a:bodyPr wrap="none" rtlCol="0">
            <a:spAutoFit/>
          </a:bodyPr>
          <a:lstStyle/>
          <a:p>
            <a:r>
              <a:rPr lang="en-US" altLang="zh-TW" dirty="0" smtClean="0"/>
              <a:t>Zone 2</a:t>
            </a:r>
            <a:endParaRPr lang="zh-TW" altLang="en-US" dirty="0"/>
          </a:p>
        </p:txBody>
      </p:sp>
      <p:pic>
        <p:nvPicPr>
          <p:cNvPr id="28" name="圖片 27"/>
          <p:cNvPicPr>
            <a:picLocks noChangeAspect="1"/>
          </p:cNvPicPr>
          <p:nvPr/>
        </p:nvPicPr>
        <p:blipFill rotWithShape="1">
          <a:blip r:embed="rId2" cstate="print">
            <a:duotone>
              <a:prstClr val="black"/>
              <a:schemeClr val="accent6">
                <a:tint val="45000"/>
                <a:satMod val="400000"/>
              </a:schemeClr>
            </a:duotone>
            <a:extLst>
              <a:ext uri="{BEBA8EAE-BF5A-486C-A8C5-ECC9F3942E4B}">
                <a14:imgProps xmlns:a14="http://schemas.microsoft.com/office/drawing/2010/main">
                  <a14:imgLayer r:embed="rId3">
                    <a14:imgEffect>
                      <a14:backgroundRemoval t="926" b="81481" l="10494" r="90741"/>
                    </a14:imgEffect>
                  </a14:imgLayer>
                </a14:imgProps>
              </a:ext>
              <a:ext uri="{28A0092B-C50C-407E-A947-70E740481C1C}">
                <a14:useLocalDpi xmlns:a14="http://schemas.microsoft.com/office/drawing/2010/main" val="0"/>
              </a:ext>
            </a:extLst>
          </a:blip>
          <a:srcRect l="9960" r="8892" b="18168"/>
          <a:stretch/>
        </p:blipFill>
        <p:spPr>
          <a:xfrm>
            <a:off x="429098" y="3750244"/>
            <a:ext cx="715962" cy="481331"/>
          </a:xfrm>
          <a:prstGeom prst="rect">
            <a:avLst/>
          </a:prstGeom>
        </p:spPr>
      </p:pic>
      <p:sp>
        <p:nvSpPr>
          <p:cNvPr id="29" name="手繪多邊形 28"/>
          <p:cNvSpPr/>
          <p:nvPr/>
        </p:nvSpPr>
        <p:spPr>
          <a:xfrm>
            <a:off x="1169772" y="4028303"/>
            <a:ext cx="2092361" cy="1176031"/>
          </a:xfrm>
          <a:custGeom>
            <a:avLst/>
            <a:gdLst>
              <a:gd name="connsiteX0" fmla="*/ 0 w 1260389"/>
              <a:gd name="connsiteY0" fmla="*/ 0 h 1375719"/>
              <a:gd name="connsiteX1" fmla="*/ 733168 w 1260389"/>
              <a:gd name="connsiteY1" fmla="*/ 280086 h 1375719"/>
              <a:gd name="connsiteX2" fmla="*/ 1260389 w 1260389"/>
              <a:gd name="connsiteY2" fmla="*/ 1375719 h 1375719"/>
            </a:gdLst>
            <a:ahLst/>
            <a:cxnLst>
              <a:cxn ang="0">
                <a:pos x="connsiteX0" y="connsiteY0"/>
              </a:cxn>
              <a:cxn ang="0">
                <a:pos x="connsiteX1" y="connsiteY1"/>
              </a:cxn>
              <a:cxn ang="0">
                <a:pos x="connsiteX2" y="connsiteY2"/>
              </a:cxn>
            </a:cxnLst>
            <a:rect l="l" t="t" r="r" b="b"/>
            <a:pathLst>
              <a:path w="1260389" h="1375719">
                <a:moveTo>
                  <a:pt x="0" y="0"/>
                </a:moveTo>
                <a:cubicBezTo>
                  <a:pt x="261551" y="25400"/>
                  <a:pt x="523103" y="50800"/>
                  <a:pt x="733168" y="280086"/>
                </a:cubicBezTo>
                <a:cubicBezTo>
                  <a:pt x="943233" y="509373"/>
                  <a:pt x="1101811" y="942546"/>
                  <a:pt x="1260389" y="1375719"/>
                </a:cubicBezTo>
              </a:path>
            </a:pathLst>
          </a:custGeom>
          <a:noFill/>
          <a:ln>
            <a:solidFill>
              <a:schemeClr val="tx1"/>
            </a:solidFill>
            <a:prstDash val="dashDot"/>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 name="手繪多邊形 29"/>
          <p:cNvSpPr/>
          <p:nvPr/>
        </p:nvSpPr>
        <p:spPr>
          <a:xfrm>
            <a:off x="1161534" y="3865537"/>
            <a:ext cx="5000369" cy="893056"/>
          </a:xfrm>
          <a:custGeom>
            <a:avLst/>
            <a:gdLst>
              <a:gd name="connsiteX0" fmla="*/ 0 w 2751438"/>
              <a:gd name="connsiteY0" fmla="*/ 96863 h 533468"/>
              <a:gd name="connsiteX1" fmla="*/ 1482811 w 2751438"/>
              <a:gd name="connsiteY1" fmla="*/ 30960 h 533468"/>
              <a:gd name="connsiteX2" fmla="*/ 2751438 w 2751438"/>
              <a:gd name="connsiteY2" fmla="*/ 533468 h 533468"/>
            </a:gdLst>
            <a:ahLst/>
            <a:cxnLst>
              <a:cxn ang="0">
                <a:pos x="connsiteX0" y="connsiteY0"/>
              </a:cxn>
              <a:cxn ang="0">
                <a:pos x="connsiteX1" y="connsiteY1"/>
              </a:cxn>
              <a:cxn ang="0">
                <a:pos x="connsiteX2" y="connsiteY2"/>
              </a:cxn>
            </a:cxnLst>
            <a:rect l="l" t="t" r="r" b="b"/>
            <a:pathLst>
              <a:path w="2751438" h="533468">
                <a:moveTo>
                  <a:pt x="0" y="96863"/>
                </a:moveTo>
                <a:cubicBezTo>
                  <a:pt x="512119" y="27527"/>
                  <a:pt x="1024238" y="-41808"/>
                  <a:pt x="1482811" y="30960"/>
                </a:cubicBezTo>
                <a:cubicBezTo>
                  <a:pt x="1941384" y="103728"/>
                  <a:pt x="2346411" y="318598"/>
                  <a:pt x="2751438" y="533468"/>
                </a:cubicBezTo>
              </a:path>
            </a:pathLst>
          </a:custGeom>
          <a:noFill/>
          <a:ln>
            <a:solidFill>
              <a:schemeClr val="tx1"/>
            </a:solidFill>
            <a:prstDash val="dashDot"/>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 name="手繪多邊形 30"/>
          <p:cNvSpPr/>
          <p:nvPr/>
        </p:nvSpPr>
        <p:spPr>
          <a:xfrm>
            <a:off x="1153296" y="3613113"/>
            <a:ext cx="6441989" cy="813776"/>
          </a:xfrm>
          <a:custGeom>
            <a:avLst/>
            <a:gdLst>
              <a:gd name="connsiteX0" fmla="*/ 0 w 6219568"/>
              <a:gd name="connsiteY0" fmla="*/ 258671 h 1197784"/>
              <a:gd name="connsiteX1" fmla="*/ 2380735 w 6219568"/>
              <a:gd name="connsiteY1" fmla="*/ 28011 h 1197784"/>
              <a:gd name="connsiteX2" fmla="*/ 4563762 w 6219568"/>
              <a:gd name="connsiteY2" fmla="*/ 135103 h 1197784"/>
              <a:gd name="connsiteX3" fmla="*/ 6219568 w 6219568"/>
              <a:gd name="connsiteY3" fmla="*/ 1197784 h 1197784"/>
            </a:gdLst>
            <a:ahLst/>
            <a:cxnLst>
              <a:cxn ang="0">
                <a:pos x="connsiteX0" y="connsiteY0"/>
              </a:cxn>
              <a:cxn ang="0">
                <a:pos x="connsiteX1" y="connsiteY1"/>
              </a:cxn>
              <a:cxn ang="0">
                <a:pos x="connsiteX2" y="connsiteY2"/>
              </a:cxn>
              <a:cxn ang="0">
                <a:pos x="connsiteX3" y="connsiteY3"/>
              </a:cxn>
            </a:cxnLst>
            <a:rect l="l" t="t" r="r" b="b"/>
            <a:pathLst>
              <a:path w="6219568" h="1197784">
                <a:moveTo>
                  <a:pt x="0" y="258671"/>
                </a:moveTo>
                <a:cubicBezTo>
                  <a:pt x="810054" y="153638"/>
                  <a:pt x="1620108" y="48606"/>
                  <a:pt x="2380735" y="28011"/>
                </a:cubicBezTo>
                <a:cubicBezTo>
                  <a:pt x="3141362" y="7416"/>
                  <a:pt x="3923957" y="-59859"/>
                  <a:pt x="4563762" y="135103"/>
                </a:cubicBezTo>
                <a:cubicBezTo>
                  <a:pt x="5203567" y="330065"/>
                  <a:pt x="5711567" y="763924"/>
                  <a:pt x="6219568" y="1197784"/>
                </a:cubicBezTo>
              </a:path>
            </a:pathLst>
          </a:custGeom>
          <a:noFill/>
          <a:ln>
            <a:solidFill>
              <a:schemeClr val="tx1"/>
            </a:solidFill>
            <a:prstDash val="dashDot"/>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 name="文字方塊 35"/>
          <p:cNvSpPr txBox="1"/>
          <p:nvPr/>
        </p:nvSpPr>
        <p:spPr>
          <a:xfrm>
            <a:off x="290789" y="4188490"/>
            <a:ext cx="992579" cy="369332"/>
          </a:xfrm>
          <a:prstGeom prst="rect">
            <a:avLst/>
          </a:prstGeom>
          <a:noFill/>
        </p:spPr>
        <p:txBody>
          <a:bodyPr wrap="none" rtlCol="0">
            <a:spAutoFit/>
          </a:bodyPr>
          <a:lstStyle/>
          <a:p>
            <a:r>
              <a:rPr lang="en-US" altLang="zh-TW" dirty="0" err="1" smtClean="0"/>
              <a:t>vRouter</a:t>
            </a:r>
            <a:endParaRPr lang="zh-TW" altLang="en-US" dirty="0"/>
          </a:p>
        </p:txBody>
      </p:sp>
      <p:sp>
        <p:nvSpPr>
          <p:cNvPr id="37" name="文字方塊 36"/>
          <p:cNvSpPr txBox="1"/>
          <p:nvPr/>
        </p:nvSpPr>
        <p:spPr>
          <a:xfrm>
            <a:off x="293690" y="3830013"/>
            <a:ext cx="377709" cy="523220"/>
          </a:xfrm>
          <a:prstGeom prst="rect">
            <a:avLst/>
          </a:prstGeom>
          <a:noFill/>
        </p:spPr>
        <p:txBody>
          <a:bodyPr wrap="square" rtlCol="0">
            <a:spAutoFit/>
          </a:bodyPr>
          <a:lstStyle/>
          <a:p>
            <a:r>
              <a:rPr lang="en-US" altLang="zh-TW" sz="2800" b="1" i="1" dirty="0" smtClean="0">
                <a:ln w="6600">
                  <a:solidFill>
                    <a:schemeClr val="accent2"/>
                  </a:solidFill>
                  <a:prstDash val="solid"/>
                </a:ln>
                <a:solidFill>
                  <a:srgbClr val="FFFFFF"/>
                </a:solidFill>
                <a:effectLst>
                  <a:outerShdw dist="38100" dir="2700000" algn="tl" rotWithShape="0">
                    <a:schemeClr val="accent2"/>
                  </a:outerShdw>
                </a:effectLst>
              </a:rPr>
              <a:t>V</a:t>
            </a:r>
            <a:endParaRPr lang="zh-TW" altLang="en-US" sz="2800" b="1" i="1" dirty="0">
              <a:ln w="6600">
                <a:solidFill>
                  <a:schemeClr val="accent2"/>
                </a:solidFill>
                <a:prstDash val="solid"/>
              </a:ln>
              <a:solidFill>
                <a:srgbClr val="FFFFFF"/>
              </a:solidFill>
              <a:effectLst>
                <a:outerShdw dist="38100" dir="2700000" algn="tl" rotWithShape="0">
                  <a:schemeClr val="accent2"/>
                </a:outerShdw>
              </a:effectLst>
            </a:endParaRPr>
          </a:p>
        </p:txBody>
      </p:sp>
      <p:grpSp>
        <p:nvGrpSpPr>
          <p:cNvPr id="4" name="群組 3"/>
          <p:cNvGrpSpPr/>
          <p:nvPr/>
        </p:nvGrpSpPr>
        <p:grpSpPr>
          <a:xfrm>
            <a:off x="2173545" y="5244179"/>
            <a:ext cx="1458125" cy="1041577"/>
            <a:chOff x="2180523" y="5295384"/>
            <a:chExt cx="1458125" cy="1041577"/>
          </a:xfrm>
        </p:grpSpPr>
        <p:sp>
          <p:nvSpPr>
            <p:cNvPr id="12" name="圓角矩形 11"/>
            <p:cNvSpPr/>
            <p:nvPr/>
          </p:nvSpPr>
          <p:spPr bwMode="auto">
            <a:xfrm>
              <a:off x="2180523" y="5295384"/>
              <a:ext cx="1458125" cy="292106"/>
            </a:xfrm>
            <a:prstGeom prst="roundRect">
              <a:avLst/>
            </a:prstGeom>
            <a:ln>
              <a:headEnd type="none" w="med" len="med"/>
              <a:tailEnd type="none" w="med" len="med"/>
            </a:ln>
            <a:extLst/>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zh-TW" sz="900" dirty="0" smtClean="0">
                  <a:solidFill>
                    <a:srgbClr val="FF0000"/>
                  </a:solidFill>
                  <a:latin typeface="Arial" panose="020B0604020202020204" pitchFamily="34" charset="0"/>
                  <a:ea typeface="新細明體" panose="02020500000000000000" pitchFamily="18" charset="-120"/>
                </a:rPr>
                <a:t>L3 Agent</a:t>
              </a:r>
              <a:endParaRPr kumimoji="1" lang="zh-TW" altLang="en-US" sz="400" b="0" i="0" u="none" strike="noStrike" cap="none" normalizeH="0" baseline="0" dirty="0" smtClean="0">
                <a:ln>
                  <a:noFill/>
                </a:ln>
                <a:solidFill>
                  <a:srgbClr val="FF0000"/>
                </a:solidFill>
                <a:effectLst/>
                <a:latin typeface="Arial" panose="020B0604020202020204" pitchFamily="34" charset="0"/>
                <a:ea typeface="新細明體" panose="02020500000000000000" pitchFamily="18" charset="-120"/>
              </a:endParaRPr>
            </a:p>
          </p:txBody>
        </p:sp>
        <p:sp>
          <p:nvSpPr>
            <p:cNvPr id="39" name="矩形 38"/>
            <p:cNvSpPr/>
            <p:nvPr/>
          </p:nvSpPr>
          <p:spPr bwMode="auto">
            <a:xfrm>
              <a:off x="2180524" y="5658647"/>
              <a:ext cx="1458124" cy="286599"/>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r>
                <a:rPr kumimoji="1" lang="en-US" altLang="zh-TW" sz="800" dirty="0" smtClean="0">
                  <a:solidFill>
                    <a:srgbClr val="000000"/>
                  </a:solidFill>
                  <a:ea typeface="新細明體" panose="02020500000000000000" pitchFamily="18" charset="-120"/>
                </a:rPr>
                <a:t>Network node</a:t>
              </a:r>
              <a:endParaRPr kumimoji="1" lang="zh-TW" altLang="en-US" sz="800" dirty="0">
                <a:solidFill>
                  <a:srgbClr val="000000"/>
                </a:solidFill>
                <a:ea typeface="新細明體" panose="02020500000000000000" pitchFamily="18" charset="-120"/>
              </a:endParaRPr>
            </a:p>
          </p:txBody>
        </p:sp>
        <p:sp>
          <p:nvSpPr>
            <p:cNvPr id="40" name="矩形 39"/>
            <p:cNvSpPr/>
            <p:nvPr/>
          </p:nvSpPr>
          <p:spPr bwMode="auto">
            <a:xfrm>
              <a:off x="2180523" y="6011903"/>
              <a:ext cx="1455012" cy="325058"/>
            </a:xfrm>
            <a:prstGeom prst="rect">
              <a:avLst/>
            </a:prstGeom>
            <a:ln>
              <a:headEnd type="none" w="med" len="med"/>
              <a:tailEnd type="none" w="med" len="med"/>
            </a:ln>
            <a:extLst/>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r>
                <a:rPr kumimoji="1" lang="en-US" altLang="zh-TW" sz="1400" dirty="0">
                  <a:solidFill>
                    <a:srgbClr val="000000"/>
                  </a:solidFill>
                  <a:ea typeface="新細明體" panose="02020500000000000000" pitchFamily="18" charset="-120"/>
                </a:rPr>
                <a:t>Host </a:t>
              </a:r>
              <a:endParaRPr kumimoji="1" lang="zh-TW" altLang="en-US" sz="1400" dirty="0">
                <a:solidFill>
                  <a:srgbClr val="000000"/>
                </a:solidFill>
                <a:ea typeface="新細明體" panose="02020500000000000000" pitchFamily="18" charset="-120"/>
              </a:endParaRPr>
            </a:p>
          </p:txBody>
        </p:sp>
      </p:grpSp>
      <p:grpSp>
        <p:nvGrpSpPr>
          <p:cNvPr id="35" name="群組 34"/>
          <p:cNvGrpSpPr/>
          <p:nvPr/>
        </p:nvGrpSpPr>
        <p:grpSpPr>
          <a:xfrm>
            <a:off x="5077380" y="4883494"/>
            <a:ext cx="1458125" cy="1041577"/>
            <a:chOff x="2180523" y="5295384"/>
            <a:chExt cx="1458125" cy="1041577"/>
          </a:xfrm>
        </p:grpSpPr>
        <p:sp>
          <p:nvSpPr>
            <p:cNvPr id="41" name="圓角矩形 40"/>
            <p:cNvSpPr/>
            <p:nvPr/>
          </p:nvSpPr>
          <p:spPr bwMode="auto">
            <a:xfrm>
              <a:off x="2180523" y="5295384"/>
              <a:ext cx="1458125" cy="292106"/>
            </a:xfrm>
            <a:prstGeom prst="roundRect">
              <a:avLst/>
            </a:prstGeom>
            <a:ln>
              <a:headEnd type="none" w="med" len="med"/>
              <a:tailEnd type="none" w="med" len="med"/>
            </a:ln>
            <a:extLst/>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zh-TW" sz="900" dirty="0" smtClean="0">
                  <a:solidFill>
                    <a:srgbClr val="FF0000"/>
                  </a:solidFill>
                  <a:latin typeface="Arial" panose="020B0604020202020204" pitchFamily="34" charset="0"/>
                  <a:ea typeface="新細明體" panose="02020500000000000000" pitchFamily="18" charset="-120"/>
                </a:rPr>
                <a:t>L3 Agent</a:t>
              </a:r>
              <a:endParaRPr kumimoji="1" lang="zh-TW" altLang="en-US" sz="400" b="0" i="0" u="none" strike="noStrike" cap="none" normalizeH="0" baseline="0" dirty="0" smtClean="0">
                <a:ln>
                  <a:noFill/>
                </a:ln>
                <a:solidFill>
                  <a:srgbClr val="FF0000"/>
                </a:solidFill>
                <a:effectLst/>
                <a:latin typeface="Arial" panose="020B0604020202020204" pitchFamily="34" charset="0"/>
                <a:ea typeface="新細明體" panose="02020500000000000000" pitchFamily="18" charset="-120"/>
              </a:endParaRPr>
            </a:p>
          </p:txBody>
        </p:sp>
        <p:sp>
          <p:nvSpPr>
            <p:cNvPr id="56" name="矩形 55"/>
            <p:cNvSpPr/>
            <p:nvPr/>
          </p:nvSpPr>
          <p:spPr bwMode="auto">
            <a:xfrm>
              <a:off x="2180524" y="5658647"/>
              <a:ext cx="1458124" cy="286599"/>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r>
                <a:rPr kumimoji="1" lang="en-US" altLang="zh-TW" sz="800" dirty="0" smtClean="0">
                  <a:solidFill>
                    <a:srgbClr val="000000"/>
                  </a:solidFill>
                  <a:ea typeface="新細明體" panose="02020500000000000000" pitchFamily="18" charset="-120"/>
                </a:rPr>
                <a:t>Network node</a:t>
              </a:r>
              <a:endParaRPr kumimoji="1" lang="zh-TW" altLang="en-US" sz="800" dirty="0">
                <a:solidFill>
                  <a:srgbClr val="000000"/>
                </a:solidFill>
                <a:ea typeface="新細明體" panose="02020500000000000000" pitchFamily="18" charset="-120"/>
              </a:endParaRPr>
            </a:p>
          </p:txBody>
        </p:sp>
        <p:sp>
          <p:nvSpPr>
            <p:cNvPr id="57" name="矩形 56"/>
            <p:cNvSpPr/>
            <p:nvPr/>
          </p:nvSpPr>
          <p:spPr bwMode="auto">
            <a:xfrm>
              <a:off x="2180523" y="6011903"/>
              <a:ext cx="1455012" cy="325058"/>
            </a:xfrm>
            <a:prstGeom prst="rect">
              <a:avLst/>
            </a:prstGeom>
            <a:ln>
              <a:headEnd type="none" w="med" len="med"/>
              <a:tailEnd type="none" w="med" len="med"/>
            </a:ln>
            <a:extLst/>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r>
                <a:rPr kumimoji="1" lang="en-US" altLang="zh-TW" sz="1400" dirty="0">
                  <a:solidFill>
                    <a:srgbClr val="000000"/>
                  </a:solidFill>
                  <a:ea typeface="新細明體" panose="02020500000000000000" pitchFamily="18" charset="-120"/>
                </a:rPr>
                <a:t>Host </a:t>
              </a:r>
              <a:endParaRPr kumimoji="1" lang="zh-TW" altLang="en-US" sz="1400" dirty="0">
                <a:solidFill>
                  <a:srgbClr val="000000"/>
                </a:solidFill>
                <a:ea typeface="新細明體" panose="02020500000000000000" pitchFamily="18" charset="-120"/>
              </a:endParaRPr>
            </a:p>
          </p:txBody>
        </p:sp>
      </p:grpSp>
      <p:grpSp>
        <p:nvGrpSpPr>
          <p:cNvPr id="58" name="群組 57"/>
          <p:cNvGrpSpPr/>
          <p:nvPr/>
        </p:nvGrpSpPr>
        <p:grpSpPr>
          <a:xfrm>
            <a:off x="6746581" y="4492662"/>
            <a:ext cx="1458125" cy="1041577"/>
            <a:chOff x="2180523" y="5295384"/>
            <a:chExt cx="1458125" cy="1041577"/>
          </a:xfrm>
        </p:grpSpPr>
        <p:sp>
          <p:nvSpPr>
            <p:cNvPr id="59" name="圓角矩形 58"/>
            <p:cNvSpPr/>
            <p:nvPr/>
          </p:nvSpPr>
          <p:spPr bwMode="auto">
            <a:xfrm>
              <a:off x="2180523" y="5295384"/>
              <a:ext cx="1458125" cy="292106"/>
            </a:xfrm>
            <a:prstGeom prst="roundRect">
              <a:avLst/>
            </a:prstGeom>
            <a:ln>
              <a:headEnd type="none" w="med" len="med"/>
              <a:tailEnd type="none" w="med" len="med"/>
            </a:ln>
            <a:extLst/>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zh-TW" sz="900" dirty="0" smtClean="0">
                  <a:solidFill>
                    <a:srgbClr val="FF0000"/>
                  </a:solidFill>
                  <a:latin typeface="Arial" panose="020B0604020202020204" pitchFamily="34" charset="0"/>
                  <a:ea typeface="新細明體" panose="02020500000000000000" pitchFamily="18" charset="-120"/>
                </a:rPr>
                <a:t>L3 Agent</a:t>
              </a:r>
              <a:endParaRPr kumimoji="1" lang="zh-TW" altLang="en-US" sz="400" b="0" i="0" u="none" strike="noStrike" cap="none" normalizeH="0" baseline="0" dirty="0" smtClean="0">
                <a:ln>
                  <a:noFill/>
                </a:ln>
                <a:solidFill>
                  <a:srgbClr val="FF0000"/>
                </a:solidFill>
                <a:effectLst/>
                <a:latin typeface="Arial" panose="020B0604020202020204" pitchFamily="34" charset="0"/>
                <a:ea typeface="新細明體" panose="02020500000000000000" pitchFamily="18" charset="-120"/>
              </a:endParaRPr>
            </a:p>
          </p:txBody>
        </p:sp>
        <p:sp>
          <p:nvSpPr>
            <p:cNvPr id="60" name="矩形 59"/>
            <p:cNvSpPr/>
            <p:nvPr/>
          </p:nvSpPr>
          <p:spPr bwMode="auto">
            <a:xfrm>
              <a:off x="2180524" y="5658647"/>
              <a:ext cx="1458124" cy="286599"/>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r>
                <a:rPr kumimoji="1" lang="en-US" altLang="zh-TW" sz="800" dirty="0" smtClean="0">
                  <a:solidFill>
                    <a:srgbClr val="000000"/>
                  </a:solidFill>
                  <a:ea typeface="新細明體" panose="02020500000000000000" pitchFamily="18" charset="-120"/>
                </a:rPr>
                <a:t>Network node</a:t>
              </a:r>
              <a:endParaRPr kumimoji="1" lang="zh-TW" altLang="en-US" sz="800" dirty="0">
                <a:solidFill>
                  <a:srgbClr val="000000"/>
                </a:solidFill>
                <a:ea typeface="新細明體" panose="02020500000000000000" pitchFamily="18" charset="-120"/>
              </a:endParaRPr>
            </a:p>
          </p:txBody>
        </p:sp>
        <p:sp>
          <p:nvSpPr>
            <p:cNvPr id="61" name="矩形 60"/>
            <p:cNvSpPr/>
            <p:nvPr/>
          </p:nvSpPr>
          <p:spPr bwMode="auto">
            <a:xfrm>
              <a:off x="2180523" y="6011903"/>
              <a:ext cx="1455012" cy="325058"/>
            </a:xfrm>
            <a:prstGeom prst="rect">
              <a:avLst/>
            </a:prstGeom>
            <a:ln>
              <a:headEnd type="none" w="med" len="med"/>
              <a:tailEnd type="none" w="med" len="med"/>
            </a:ln>
            <a:extLst/>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r>
                <a:rPr kumimoji="1" lang="en-US" altLang="zh-TW" sz="1400" dirty="0">
                  <a:solidFill>
                    <a:srgbClr val="000000"/>
                  </a:solidFill>
                  <a:ea typeface="新細明體" panose="02020500000000000000" pitchFamily="18" charset="-120"/>
                </a:rPr>
                <a:t>Host </a:t>
              </a:r>
              <a:endParaRPr kumimoji="1" lang="zh-TW" altLang="en-US" sz="1400" dirty="0">
                <a:solidFill>
                  <a:srgbClr val="000000"/>
                </a:solidFill>
                <a:ea typeface="新細明體" panose="02020500000000000000" pitchFamily="18" charset="-120"/>
              </a:endParaRPr>
            </a:p>
          </p:txBody>
        </p:sp>
      </p:grpSp>
    </p:spTree>
    <p:extLst>
      <p:ext uri="{BB962C8B-B14F-4D97-AF65-F5344CB8AC3E}">
        <p14:creationId xmlns:p14="http://schemas.microsoft.com/office/powerpoint/2010/main" val="1418657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Define Router Availability Zones</a:t>
            </a:r>
            <a:endParaRPr lang="zh-TW" altLang="en-US" dirty="0"/>
          </a:p>
        </p:txBody>
      </p:sp>
      <p:sp>
        <p:nvSpPr>
          <p:cNvPr id="3" name="內容版面配置區 2"/>
          <p:cNvSpPr>
            <a:spLocks noGrp="1"/>
          </p:cNvSpPr>
          <p:nvPr>
            <p:ph idx="1"/>
          </p:nvPr>
        </p:nvSpPr>
        <p:spPr>
          <a:xfrm>
            <a:off x="457200" y="1600201"/>
            <a:ext cx="8229600" cy="1966784"/>
          </a:xfrm>
        </p:spPr>
        <p:txBody>
          <a:bodyPr/>
          <a:lstStyle/>
          <a:p>
            <a:pPr>
              <a:lnSpc>
                <a:spcPct val="70000"/>
              </a:lnSpc>
              <a:defRPr/>
            </a:pPr>
            <a:r>
              <a:rPr lang="en-US" altLang="zh-TW" sz="2400" dirty="0" smtClean="0">
                <a:latin typeface="Calibri" panose="020F0502020204030204" pitchFamily="34" charset="0"/>
              </a:rPr>
              <a:t>An administrator defines </a:t>
            </a:r>
            <a:r>
              <a:rPr lang="en-US" altLang="zh-TW" sz="2400" dirty="0" err="1" smtClean="0">
                <a:latin typeface="Calibri" panose="020F0502020204030204" pitchFamily="34" charset="0"/>
              </a:rPr>
              <a:t>vRouter</a:t>
            </a:r>
            <a:r>
              <a:rPr lang="en-US" altLang="zh-TW" sz="2400" dirty="0" smtClean="0">
                <a:latin typeface="Calibri" panose="020F0502020204030204" pitchFamily="34" charset="0"/>
              </a:rPr>
              <a:t> availability zones</a:t>
            </a:r>
          </a:p>
          <a:p>
            <a:pPr>
              <a:lnSpc>
                <a:spcPct val="70000"/>
              </a:lnSpc>
              <a:defRPr/>
            </a:pPr>
            <a:r>
              <a:rPr lang="en-US" altLang="zh-TW" sz="2400" dirty="0" smtClean="0">
                <a:latin typeface="Calibri" panose="020F0502020204030204" pitchFamily="34" charset="0"/>
              </a:rPr>
              <a:t>We </a:t>
            </a:r>
            <a:r>
              <a:rPr lang="en-US" altLang="zh-TW" sz="2400" dirty="0">
                <a:latin typeface="Calibri" panose="020F0502020204030204" pitchFamily="34" charset="0"/>
              </a:rPr>
              <a:t>setup the attribute “</a:t>
            </a:r>
            <a:r>
              <a:rPr lang="en-US" altLang="zh-TW" sz="2400" dirty="0" err="1">
                <a:latin typeface="Calibri" panose="020F0502020204030204" pitchFamily="34" charset="0"/>
              </a:rPr>
              <a:t>availability_zone</a:t>
            </a:r>
            <a:r>
              <a:rPr lang="en-US" altLang="zh-TW" sz="2400" dirty="0">
                <a:latin typeface="Calibri" panose="020F0502020204030204" pitchFamily="34" charset="0"/>
              </a:rPr>
              <a:t>” in </a:t>
            </a:r>
            <a:r>
              <a:rPr lang="en-US" altLang="zh-TW" sz="2400" dirty="0" err="1">
                <a:latin typeface="Calibri" panose="020F0502020204030204" pitchFamily="34" charset="0"/>
              </a:rPr>
              <a:t>neutron.conf</a:t>
            </a:r>
            <a:r>
              <a:rPr lang="en-US" altLang="zh-TW" sz="2400" dirty="0">
                <a:latin typeface="Calibri" panose="020F0502020204030204" pitchFamily="34" charset="0"/>
              </a:rPr>
              <a:t> to define the availability </a:t>
            </a:r>
            <a:r>
              <a:rPr lang="en-US" altLang="zh-TW" sz="2400" dirty="0" smtClean="0">
                <a:latin typeface="Calibri" panose="020F0502020204030204" pitchFamily="34" charset="0"/>
              </a:rPr>
              <a:t>zone</a:t>
            </a:r>
            <a:endParaRPr lang="en-US" altLang="zh-TW" sz="2400" dirty="0">
              <a:latin typeface="Calibri" panose="020F0502020204030204" pitchFamily="34" charset="0"/>
            </a:endParaRPr>
          </a:p>
        </p:txBody>
      </p:sp>
      <p:sp>
        <p:nvSpPr>
          <p:cNvPr id="33" name="圓角矩形圖說文字 32"/>
          <p:cNvSpPr/>
          <p:nvPr/>
        </p:nvSpPr>
        <p:spPr bwMode="auto">
          <a:xfrm>
            <a:off x="6140914" y="3362921"/>
            <a:ext cx="2227703" cy="371272"/>
          </a:xfrm>
          <a:prstGeom prst="wedgeRoundRectCallout">
            <a:avLst>
              <a:gd name="adj1" fmla="val -10899"/>
              <a:gd name="adj2" fmla="val 192062"/>
              <a:gd name="adj3" fmla="val 16667"/>
            </a:avLst>
          </a:prstGeom>
          <a:ln>
            <a:headEnd type="none" w="med" len="med"/>
            <a:tailEnd type="none" w="med" len="med"/>
          </a:ln>
          <a:extLst/>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r>
              <a:rPr kumimoji="1" lang="en-US" altLang="zh-TW" sz="1200" dirty="0" err="1">
                <a:solidFill>
                  <a:schemeClr val="tx1"/>
                </a:solidFill>
                <a:latin typeface="Arial" panose="020B0604020202020204" pitchFamily="34" charset="0"/>
                <a:ea typeface="新細明體" panose="02020500000000000000" pitchFamily="18" charset="-120"/>
              </a:rPr>
              <a:t>availability_zone</a:t>
            </a:r>
            <a:r>
              <a:rPr kumimoji="1" lang="en-US" altLang="zh-TW" sz="1200" dirty="0">
                <a:solidFill>
                  <a:schemeClr val="tx1"/>
                </a:solidFill>
                <a:latin typeface="Arial" panose="020B0604020202020204" pitchFamily="34" charset="0"/>
                <a:ea typeface="新細明體" panose="02020500000000000000" pitchFamily="18" charset="-120"/>
              </a:rPr>
              <a:t> = </a:t>
            </a:r>
            <a:r>
              <a:rPr kumimoji="1" lang="en-US" altLang="zh-TW" sz="1200" dirty="0" smtClean="0">
                <a:solidFill>
                  <a:schemeClr val="tx1"/>
                </a:solidFill>
                <a:latin typeface="Arial" panose="020B0604020202020204" pitchFamily="34" charset="0"/>
                <a:ea typeface="新細明體" panose="02020500000000000000" pitchFamily="18" charset="-120"/>
              </a:rPr>
              <a:t>Zone-2</a:t>
            </a:r>
            <a:endParaRPr kumimoji="1" lang="zh-TW" altLang="en-US" sz="1200" b="0" i="0" u="none" strike="noStrike" cap="none" normalizeH="0" baseline="0" dirty="0" smtClean="0">
              <a:ln>
                <a:noFill/>
              </a:ln>
              <a:solidFill>
                <a:schemeClr val="tx1"/>
              </a:solidFill>
              <a:effectLst/>
              <a:latin typeface="Arial" panose="020B0604020202020204" pitchFamily="34" charset="0"/>
              <a:ea typeface="新細明體" panose="02020500000000000000" pitchFamily="18" charset="-120"/>
            </a:endParaRPr>
          </a:p>
        </p:txBody>
      </p:sp>
      <p:sp>
        <p:nvSpPr>
          <p:cNvPr id="36" name="圓角矩形圖說文字 35"/>
          <p:cNvSpPr/>
          <p:nvPr/>
        </p:nvSpPr>
        <p:spPr bwMode="auto">
          <a:xfrm>
            <a:off x="3684796" y="3479969"/>
            <a:ext cx="2227703" cy="371272"/>
          </a:xfrm>
          <a:prstGeom prst="wedgeRoundRectCallout">
            <a:avLst>
              <a:gd name="adj1" fmla="val 27929"/>
              <a:gd name="adj2" fmla="val 240875"/>
              <a:gd name="adj3" fmla="val 16667"/>
            </a:avLst>
          </a:prstGeom>
          <a:ln>
            <a:headEnd type="none" w="med" len="med"/>
            <a:tailEnd type="none" w="med" len="med"/>
          </a:ln>
          <a:extLst/>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r>
              <a:rPr kumimoji="1" lang="en-US" altLang="zh-TW" sz="1200" dirty="0" err="1">
                <a:solidFill>
                  <a:schemeClr val="tx1"/>
                </a:solidFill>
                <a:latin typeface="Arial" panose="020B0604020202020204" pitchFamily="34" charset="0"/>
                <a:ea typeface="新細明體" panose="02020500000000000000" pitchFamily="18" charset="-120"/>
              </a:rPr>
              <a:t>availability_zone</a:t>
            </a:r>
            <a:r>
              <a:rPr kumimoji="1" lang="en-US" altLang="zh-TW" sz="1200" dirty="0">
                <a:solidFill>
                  <a:schemeClr val="tx1"/>
                </a:solidFill>
                <a:latin typeface="Arial" panose="020B0604020202020204" pitchFamily="34" charset="0"/>
                <a:ea typeface="新細明體" panose="02020500000000000000" pitchFamily="18" charset="-120"/>
              </a:rPr>
              <a:t> = </a:t>
            </a:r>
            <a:r>
              <a:rPr kumimoji="1" lang="en-US" altLang="zh-TW" sz="1200" dirty="0" smtClean="0">
                <a:solidFill>
                  <a:schemeClr val="tx1"/>
                </a:solidFill>
                <a:latin typeface="Arial" panose="020B0604020202020204" pitchFamily="34" charset="0"/>
                <a:ea typeface="新細明體" panose="02020500000000000000" pitchFamily="18" charset="-120"/>
              </a:rPr>
              <a:t>Zone-2</a:t>
            </a:r>
            <a:endParaRPr kumimoji="1" lang="zh-TW" altLang="en-US" sz="1200" b="0" i="0" u="none" strike="noStrike" cap="none" normalizeH="0" baseline="0" dirty="0" smtClean="0">
              <a:ln>
                <a:noFill/>
              </a:ln>
              <a:solidFill>
                <a:schemeClr val="tx1"/>
              </a:solidFill>
              <a:effectLst/>
              <a:latin typeface="Arial" panose="020B0604020202020204" pitchFamily="34" charset="0"/>
              <a:ea typeface="新細明體" panose="02020500000000000000" pitchFamily="18" charset="-120"/>
            </a:endParaRPr>
          </a:p>
        </p:txBody>
      </p:sp>
      <p:sp>
        <p:nvSpPr>
          <p:cNvPr id="37" name="圓角矩形圖說文字 36"/>
          <p:cNvSpPr/>
          <p:nvPr/>
        </p:nvSpPr>
        <p:spPr bwMode="auto">
          <a:xfrm>
            <a:off x="1716785" y="3983764"/>
            <a:ext cx="2227703" cy="371272"/>
          </a:xfrm>
          <a:prstGeom prst="wedgeRoundRectCallout">
            <a:avLst>
              <a:gd name="adj1" fmla="val -10899"/>
              <a:gd name="adj2" fmla="val 192062"/>
              <a:gd name="adj3" fmla="val 16667"/>
            </a:avLst>
          </a:prstGeom>
          <a:ln>
            <a:headEnd type="none" w="med" len="med"/>
            <a:tailEnd type="none" w="med" len="med"/>
          </a:ln>
          <a:extLst/>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r>
              <a:rPr kumimoji="1" lang="en-US" altLang="zh-TW" sz="1200" dirty="0" err="1">
                <a:solidFill>
                  <a:schemeClr val="tx1"/>
                </a:solidFill>
                <a:latin typeface="Arial" panose="020B0604020202020204" pitchFamily="34" charset="0"/>
                <a:ea typeface="新細明體" panose="02020500000000000000" pitchFamily="18" charset="-120"/>
              </a:rPr>
              <a:t>availability_zone</a:t>
            </a:r>
            <a:r>
              <a:rPr kumimoji="1" lang="en-US" altLang="zh-TW" sz="1200" dirty="0">
                <a:solidFill>
                  <a:schemeClr val="tx1"/>
                </a:solidFill>
                <a:latin typeface="Arial" panose="020B0604020202020204" pitchFamily="34" charset="0"/>
                <a:ea typeface="新細明體" panose="02020500000000000000" pitchFamily="18" charset="-120"/>
              </a:rPr>
              <a:t> = </a:t>
            </a:r>
            <a:r>
              <a:rPr kumimoji="1" lang="en-US" altLang="zh-TW" sz="1200" dirty="0" smtClean="0">
                <a:solidFill>
                  <a:schemeClr val="tx1"/>
                </a:solidFill>
                <a:latin typeface="Arial" panose="020B0604020202020204" pitchFamily="34" charset="0"/>
                <a:ea typeface="新細明體" panose="02020500000000000000" pitchFamily="18" charset="-120"/>
              </a:rPr>
              <a:t>Zone-1</a:t>
            </a:r>
            <a:endParaRPr kumimoji="1" lang="zh-TW" altLang="en-US" sz="1200" b="0" i="0" u="none" strike="noStrike" cap="none" normalizeH="0" baseline="0" dirty="0" smtClean="0">
              <a:ln>
                <a:noFill/>
              </a:ln>
              <a:solidFill>
                <a:schemeClr val="tx1"/>
              </a:solidFill>
              <a:effectLst/>
              <a:latin typeface="Arial" panose="020B0604020202020204" pitchFamily="34" charset="0"/>
              <a:ea typeface="新細明體" panose="02020500000000000000" pitchFamily="18" charset="-120"/>
            </a:endParaRPr>
          </a:p>
        </p:txBody>
      </p:sp>
      <p:pic>
        <p:nvPicPr>
          <p:cNvPr id="2050" name="Picture 2" descr="http://besticons.net/sites/default/files/administrator-icon-472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6286" y="3211180"/>
            <a:ext cx="1089178" cy="1089178"/>
          </a:xfrm>
          <a:prstGeom prst="rect">
            <a:avLst/>
          </a:prstGeom>
          <a:noFill/>
          <a:extLst>
            <a:ext uri="{909E8E84-426E-40DD-AFC4-6F175D3DCCD1}">
              <a14:hiddenFill xmlns:a14="http://schemas.microsoft.com/office/drawing/2010/main">
                <a:solidFill>
                  <a:srgbClr val="FFFFFF"/>
                </a:solidFill>
              </a14:hiddenFill>
            </a:ext>
          </a:extLst>
        </p:spPr>
      </p:pic>
      <p:sp>
        <p:nvSpPr>
          <p:cNvPr id="23" name="文字方塊 22"/>
          <p:cNvSpPr txBox="1"/>
          <p:nvPr/>
        </p:nvSpPr>
        <p:spPr>
          <a:xfrm>
            <a:off x="370061" y="4226784"/>
            <a:ext cx="1239442" cy="307777"/>
          </a:xfrm>
          <a:prstGeom prst="rect">
            <a:avLst/>
          </a:prstGeom>
          <a:noFill/>
        </p:spPr>
        <p:txBody>
          <a:bodyPr wrap="none" rtlCol="0">
            <a:spAutoFit/>
          </a:bodyPr>
          <a:lstStyle/>
          <a:p>
            <a:r>
              <a:rPr lang="en-US" altLang="zh-TW" sz="1400" dirty="0" smtClean="0"/>
              <a:t>Administrator</a:t>
            </a:r>
            <a:endParaRPr lang="zh-TW" altLang="en-US" sz="1400" dirty="0"/>
          </a:p>
        </p:txBody>
      </p:sp>
      <p:sp>
        <p:nvSpPr>
          <p:cNvPr id="35" name="橢圓 34"/>
          <p:cNvSpPr/>
          <p:nvPr/>
        </p:nvSpPr>
        <p:spPr>
          <a:xfrm>
            <a:off x="4761469" y="3972970"/>
            <a:ext cx="3649363" cy="255139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8" name="橢圓 37"/>
          <p:cNvSpPr/>
          <p:nvPr/>
        </p:nvSpPr>
        <p:spPr>
          <a:xfrm>
            <a:off x="1751290" y="4353233"/>
            <a:ext cx="2903835" cy="245686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9" name="文字方塊 38"/>
          <p:cNvSpPr txBox="1"/>
          <p:nvPr/>
        </p:nvSpPr>
        <p:spPr>
          <a:xfrm>
            <a:off x="3393989" y="6225745"/>
            <a:ext cx="817788" cy="369332"/>
          </a:xfrm>
          <a:prstGeom prst="rect">
            <a:avLst/>
          </a:prstGeom>
          <a:noFill/>
        </p:spPr>
        <p:txBody>
          <a:bodyPr wrap="none" rtlCol="0">
            <a:spAutoFit/>
          </a:bodyPr>
          <a:lstStyle/>
          <a:p>
            <a:r>
              <a:rPr lang="en-US" altLang="zh-TW" dirty="0" smtClean="0"/>
              <a:t>Zone 1</a:t>
            </a:r>
            <a:endParaRPr lang="zh-TW" altLang="en-US" dirty="0"/>
          </a:p>
        </p:txBody>
      </p:sp>
      <p:sp>
        <p:nvSpPr>
          <p:cNvPr id="40" name="文字方塊 39"/>
          <p:cNvSpPr txBox="1"/>
          <p:nvPr/>
        </p:nvSpPr>
        <p:spPr>
          <a:xfrm>
            <a:off x="6631923" y="5925071"/>
            <a:ext cx="817788" cy="369332"/>
          </a:xfrm>
          <a:prstGeom prst="rect">
            <a:avLst/>
          </a:prstGeom>
          <a:noFill/>
        </p:spPr>
        <p:txBody>
          <a:bodyPr wrap="none" rtlCol="0">
            <a:spAutoFit/>
          </a:bodyPr>
          <a:lstStyle/>
          <a:p>
            <a:r>
              <a:rPr lang="en-US" altLang="zh-TW" dirty="0" smtClean="0"/>
              <a:t>Zone 2</a:t>
            </a:r>
            <a:endParaRPr lang="zh-TW" altLang="en-US" dirty="0"/>
          </a:p>
        </p:txBody>
      </p:sp>
      <p:grpSp>
        <p:nvGrpSpPr>
          <p:cNvPr id="65" name="群組 64"/>
          <p:cNvGrpSpPr/>
          <p:nvPr/>
        </p:nvGrpSpPr>
        <p:grpSpPr>
          <a:xfrm>
            <a:off x="2173545" y="5244179"/>
            <a:ext cx="1458125" cy="1041577"/>
            <a:chOff x="2180523" y="5295384"/>
            <a:chExt cx="1458125" cy="1041577"/>
          </a:xfrm>
        </p:grpSpPr>
        <p:sp>
          <p:nvSpPr>
            <p:cNvPr id="66" name="圓角矩形 65"/>
            <p:cNvSpPr/>
            <p:nvPr/>
          </p:nvSpPr>
          <p:spPr bwMode="auto">
            <a:xfrm>
              <a:off x="2180523" y="5295384"/>
              <a:ext cx="1458125" cy="292106"/>
            </a:xfrm>
            <a:prstGeom prst="roundRect">
              <a:avLst/>
            </a:prstGeom>
            <a:ln>
              <a:headEnd type="none" w="med" len="med"/>
              <a:tailEnd type="none" w="med" len="med"/>
            </a:ln>
            <a:extLst/>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zh-TW" sz="900" dirty="0" smtClean="0">
                  <a:solidFill>
                    <a:srgbClr val="FF0000"/>
                  </a:solidFill>
                  <a:latin typeface="Arial" panose="020B0604020202020204" pitchFamily="34" charset="0"/>
                  <a:ea typeface="新細明體" panose="02020500000000000000" pitchFamily="18" charset="-120"/>
                </a:rPr>
                <a:t>L3 Agent</a:t>
              </a:r>
              <a:endParaRPr kumimoji="1" lang="zh-TW" altLang="en-US" sz="400" b="0" i="0" u="none" strike="noStrike" cap="none" normalizeH="0" baseline="0" dirty="0" smtClean="0">
                <a:ln>
                  <a:noFill/>
                </a:ln>
                <a:solidFill>
                  <a:srgbClr val="FF0000"/>
                </a:solidFill>
                <a:effectLst/>
                <a:latin typeface="Arial" panose="020B0604020202020204" pitchFamily="34" charset="0"/>
                <a:ea typeface="新細明體" panose="02020500000000000000" pitchFamily="18" charset="-120"/>
              </a:endParaRPr>
            </a:p>
          </p:txBody>
        </p:sp>
        <p:sp>
          <p:nvSpPr>
            <p:cNvPr id="67" name="矩形 66"/>
            <p:cNvSpPr/>
            <p:nvPr/>
          </p:nvSpPr>
          <p:spPr bwMode="auto">
            <a:xfrm>
              <a:off x="2180524" y="5658647"/>
              <a:ext cx="1458124" cy="286599"/>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r>
                <a:rPr kumimoji="1" lang="en-US" altLang="zh-TW" sz="800" dirty="0" smtClean="0">
                  <a:solidFill>
                    <a:srgbClr val="000000"/>
                  </a:solidFill>
                  <a:ea typeface="新細明體" panose="02020500000000000000" pitchFamily="18" charset="-120"/>
                </a:rPr>
                <a:t>Network node</a:t>
              </a:r>
              <a:endParaRPr kumimoji="1" lang="zh-TW" altLang="en-US" sz="800" dirty="0">
                <a:solidFill>
                  <a:srgbClr val="000000"/>
                </a:solidFill>
                <a:ea typeface="新細明體" panose="02020500000000000000" pitchFamily="18" charset="-120"/>
              </a:endParaRPr>
            </a:p>
          </p:txBody>
        </p:sp>
        <p:sp>
          <p:nvSpPr>
            <p:cNvPr id="68" name="矩形 67"/>
            <p:cNvSpPr/>
            <p:nvPr/>
          </p:nvSpPr>
          <p:spPr bwMode="auto">
            <a:xfrm>
              <a:off x="2180523" y="6011903"/>
              <a:ext cx="1455012" cy="325058"/>
            </a:xfrm>
            <a:prstGeom prst="rect">
              <a:avLst/>
            </a:prstGeom>
            <a:ln>
              <a:headEnd type="none" w="med" len="med"/>
              <a:tailEnd type="none" w="med" len="med"/>
            </a:ln>
            <a:extLst/>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r>
                <a:rPr kumimoji="1" lang="en-US" altLang="zh-TW" sz="1400" dirty="0">
                  <a:solidFill>
                    <a:srgbClr val="000000"/>
                  </a:solidFill>
                  <a:ea typeface="新細明體" panose="02020500000000000000" pitchFamily="18" charset="-120"/>
                </a:rPr>
                <a:t>Host </a:t>
              </a:r>
              <a:endParaRPr kumimoji="1" lang="zh-TW" altLang="en-US" sz="1400" dirty="0">
                <a:solidFill>
                  <a:srgbClr val="000000"/>
                </a:solidFill>
                <a:ea typeface="新細明體" panose="02020500000000000000" pitchFamily="18" charset="-120"/>
              </a:endParaRPr>
            </a:p>
          </p:txBody>
        </p:sp>
      </p:grpSp>
      <p:grpSp>
        <p:nvGrpSpPr>
          <p:cNvPr id="69" name="群組 68"/>
          <p:cNvGrpSpPr/>
          <p:nvPr/>
        </p:nvGrpSpPr>
        <p:grpSpPr>
          <a:xfrm>
            <a:off x="5077380" y="4883494"/>
            <a:ext cx="1458125" cy="1041577"/>
            <a:chOff x="2180523" y="5295384"/>
            <a:chExt cx="1458125" cy="1041577"/>
          </a:xfrm>
        </p:grpSpPr>
        <p:sp>
          <p:nvSpPr>
            <p:cNvPr id="70" name="圓角矩形 69"/>
            <p:cNvSpPr/>
            <p:nvPr/>
          </p:nvSpPr>
          <p:spPr bwMode="auto">
            <a:xfrm>
              <a:off x="2180523" y="5295384"/>
              <a:ext cx="1458125" cy="292106"/>
            </a:xfrm>
            <a:prstGeom prst="roundRect">
              <a:avLst/>
            </a:prstGeom>
            <a:ln>
              <a:headEnd type="none" w="med" len="med"/>
              <a:tailEnd type="none" w="med" len="med"/>
            </a:ln>
            <a:extLst/>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zh-TW" sz="900" dirty="0" smtClean="0">
                  <a:solidFill>
                    <a:srgbClr val="FF0000"/>
                  </a:solidFill>
                  <a:latin typeface="Arial" panose="020B0604020202020204" pitchFamily="34" charset="0"/>
                  <a:ea typeface="新細明體" panose="02020500000000000000" pitchFamily="18" charset="-120"/>
                </a:rPr>
                <a:t>L3 Agent</a:t>
              </a:r>
              <a:endParaRPr kumimoji="1" lang="zh-TW" altLang="en-US" sz="400" b="0" i="0" u="none" strike="noStrike" cap="none" normalizeH="0" baseline="0" dirty="0" smtClean="0">
                <a:ln>
                  <a:noFill/>
                </a:ln>
                <a:solidFill>
                  <a:srgbClr val="FF0000"/>
                </a:solidFill>
                <a:effectLst/>
                <a:latin typeface="Arial" panose="020B0604020202020204" pitchFamily="34" charset="0"/>
                <a:ea typeface="新細明體" panose="02020500000000000000" pitchFamily="18" charset="-120"/>
              </a:endParaRPr>
            </a:p>
          </p:txBody>
        </p:sp>
        <p:sp>
          <p:nvSpPr>
            <p:cNvPr id="71" name="矩形 70"/>
            <p:cNvSpPr/>
            <p:nvPr/>
          </p:nvSpPr>
          <p:spPr bwMode="auto">
            <a:xfrm>
              <a:off x="2180524" y="5658647"/>
              <a:ext cx="1458124" cy="286599"/>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r>
                <a:rPr kumimoji="1" lang="en-US" altLang="zh-TW" sz="800" dirty="0" smtClean="0">
                  <a:solidFill>
                    <a:srgbClr val="000000"/>
                  </a:solidFill>
                  <a:ea typeface="新細明體" panose="02020500000000000000" pitchFamily="18" charset="-120"/>
                </a:rPr>
                <a:t>Network node</a:t>
              </a:r>
              <a:endParaRPr kumimoji="1" lang="zh-TW" altLang="en-US" sz="800" dirty="0">
                <a:solidFill>
                  <a:srgbClr val="000000"/>
                </a:solidFill>
                <a:ea typeface="新細明體" panose="02020500000000000000" pitchFamily="18" charset="-120"/>
              </a:endParaRPr>
            </a:p>
          </p:txBody>
        </p:sp>
        <p:sp>
          <p:nvSpPr>
            <p:cNvPr id="72" name="矩形 71"/>
            <p:cNvSpPr/>
            <p:nvPr/>
          </p:nvSpPr>
          <p:spPr bwMode="auto">
            <a:xfrm>
              <a:off x="2180523" y="6011903"/>
              <a:ext cx="1455012" cy="325058"/>
            </a:xfrm>
            <a:prstGeom prst="rect">
              <a:avLst/>
            </a:prstGeom>
            <a:ln>
              <a:headEnd type="none" w="med" len="med"/>
              <a:tailEnd type="none" w="med" len="med"/>
            </a:ln>
            <a:extLst/>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r>
                <a:rPr kumimoji="1" lang="en-US" altLang="zh-TW" sz="1400" dirty="0">
                  <a:solidFill>
                    <a:srgbClr val="000000"/>
                  </a:solidFill>
                  <a:ea typeface="新細明體" panose="02020500000000000000" pitchFamily="18" charset="-120"/>
                </a:rPr>
                <a:t>Host </a:t>
              </a:r>
              <a:endParaRPr kumimoji="1" lang="zh-TW" altLang="en-US" sz="1400" dirty="0">
                <a:solidFill>
                  <a:srgbClr val="000000"/>
                </a:solidFill>
                <a:ea typeface="新細明體" panose="02020500000000000000" pitchFamily="18" charset="-120"/>
              </a:endParaRPr>
            </a:p>
          </p:txBody>
        </p:sp>
      </p:grpSp>
      <p:grpSp>
        <p:nvGrpSpPr>
          <p:cNvPr id="73" name="群組 72"/>
          <p:cNvGrpSpPr/>
          <p:nvPr/>
        </p:nvGrpSpPr>
        <p:grpSpPr>
          <a:xfrm>
            <a:off x="6746581" y="4492662"/>
            <a:ext cx="1458125" cy="1041577"/>
            <a:chOff x="2180523" y="5295384"/>
            <a:chExt cx="1458125" cy="1041577"/>
          </a:xfrm>
        </p:grpSpPr>
        <p:sp>
          <p:nvSpPr>
            <p:cNvPr id="74" name="圓角矩形 73"/>
            <p:cNvSpPr/>
            <p:nvPr/>
          </p:nvSpPr>
          <p:spPr bwMode="auto">
            <a:xfrm>
              <a:off x="2180523" y="5295384"/>
              <a:ext cx="1458125" cy="292106"/>
            </a:xfrm>
            <a:prstGeom prst="roundRect">
              <a:avLst/>
            </a:prstGeom>
            <a:ln>
              <a:headEnd type="none" w="med" len="med"/>
              <a:tailEnd type="none" w="med" len="med"/>
            </a:ln>
            <a:extLst/>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zh-TW" sz="900" dirty="0" smtClean="0">
                  <a:solidFill>
                    <a:srgbClr val="FF0000"/>
                  </a:solidFill>
                  <a:latin typeface="Arial" panose="020B0604020202020204" pitchFamily="34" charset="0"/>
                  <a:ea typeface="新細明體" panose="02020500000000000000" pitchFamily="18" charset="-120"/>
                </a:rPr>
                <a:t>L3 Agent</a:t>
              </a:r>
              <a:endParaRPr kumimoji="1" lang="zh-TW" altLang="en-US" sz="400" b="0" i="0" u="none" strike="noStrike" cap="none" normalizeH="0" baseline="0" dirty="0" smtClean="0">
                <a:ln>
                  <a:noFill/>
                </a:ln>
                <a:solidFill>
                  <a:srgbClr val="FF0000"/>
                </a:solidFill>
                <a:effectLst/>
                <a:latin typeface="Arial" panose="020B0604020202020204" pitchFamily="34" charset="0"/>
                <a:ea typeface="新細明體" panose="02020500000000000000" pitchFamily="18" charset="-120"/>
              </a:endParaRPr>
            </a:p>
          </p:txBody>
        </p:sp>
        <p:sp>
          <p:nvSpPr>
            <p:cNvPr id="75" name="矩形 74"/>
            <p:cNvSpPr/>
            <p:nvPr/>
          </p:nvSpPr>
          <p:spPr bwMode="auto">
            <a:xfrm>
              <a:off x="2180524" y="5658647"/>
              <a:ext cx="1458124" cy="286599"/>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r>
                <a:rPr kumimoji="1" lang="en-US" altLang="zh-TW" sz="800" dirty="0" smtClean="0">
                  <a:solidFill>
                    <a:srgbClr val="000000"/>
                  </a:solidFill>
                  <a:ea typeface="新細明體" panose="02020500000000000000" pitchFamily="18" charset="-120"/>
                </a:rPr>
                <a:t>Network node</a:t>
              </a:r>
              <a:endParaRPr kumimoji="1" lang="zh-TW" altLang="en-US" sz="800" dirty="0">
                <a:solidFill>
                  <a:srgbClr val="000000"/>
                </a:solidFill>
                <a:ea typeface="新細明體" panose="02020500000000000000" pitchFamily="18" charset="-120"/>
              </a:endParaRPr>
            </a:p>
          </p:txBody>
        </p:sp>
        <p:sp>
          <p:nvSpPr>
            <p:cNvPr id="76" name="矩形 75"/>
            <p:cNvSpPr/>
            <p:nvPr/>
          </p:nvSpPr>
          <p:spPr bwMode="auto">
            <a:xfrm>
              <a:off x="2180523" y="6011903"/>
              <a:ext cx="1455012" cy="325058"/>
            </a:xfrm>
            <a:prstGeom prst="rect">
              <a:avLst/>
            </a:prstGeom>
            <a:ln>
              <a:headEnd type="none" w="med" len="med"/>
              <a:tailEnd type="none" w="med" len="med"/>
            </a:ln>
            <a:extLst/>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r>
                <a:rPr kumimoji="1" lang="en-US" altLang="zh-TW" sz="1400" dirty="0">
                  <a:solidFill>
                    <a:srgbClr val="000000"/>
                  </a:solidFill>
                  <a:ea typeface="新細明體" panose="02020500000000000000" pitchFamily="18" charset="-120"/>
                </a:rPr>
                <a:t>Host </a:t>
              </a:r>
              <a:endParaRPr kumimoji="1" lang="zh-TW" altLang="en-US" sz="1400" dirty="0">
                <a:solidFill>
                  <a:srgbClr val="000000"/>
                </a:solidFill>
                <a:ea typeface="新細明體" panose="02020500000000000000" pitchFamily="18" charset="-120"/>
              </a:endParaRPr>
            </a:p>
          </p:txBody>
        </p:sp>
      </p:grpSp>
    </p:spTree>
    <p:extLst>
      <p:ext uri="{BB962C8B-B14F-4D97-AF65-F5344CB8AC3E}">
        <p14:creationId xmlns:p14="http://schemas.microsoft.com/office/powerpoint/2010/main" val="7272202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fade">
                                      <p:cBhvr>
                                        <p:cTn id="10" dur="500"/>
                                        <p:tgtEl>
                                          <p:spTgt spid="3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3"/>
                                        </p:tgtEl>
                                        <p:attrNameLst>
                                          <p:attrName>style.visibility</p:attrName>
                                        </p:attrNameLst>
                                      </p:cBhvr>
                                      <p:to>
                                        <p:strVal val="visible"/>
                                      </p:to>
                                    </p:set>
                                    <p:animEffect transition="in" filter="fade">
                                      <p:cBhvr>
                                        <p:cTn id="13"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6" grpId="0" animBg="1"/>
      <p:bldP spid="37"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雲朵形 7"/>
          <p:cNvSpPr/>
          <p:nvPr/>
        </p:nvSpPr>
        <p:spPr bwMode="auto">
          <a:xfrm>
            <a:off x="5412413" y="3445325"/>
            <a:ext cx="1466182" cy="1149177"/>
          </a:xfrm>
          <a:prstGeom prst="cloud">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en-US" altLang="zh-TW" sz="1400" dirty="0">
              <a:latin typeface="Arial" panose="020B0604020202020204" pitchFamily="34" charset="0"/>
              <a:ea typeface="新細明體" panose="02020500000000000000" pitchFamily="18" charset="-120"/>
            </a:endParaRPr>
          </a:p>
          <a:p>
            <a:pPr marL="0" marR="0" indent="0" algn="ctr" defTabSz="914400" rtl="0" eaLnBrk="1" fontAlgn="base" latinLnBrk="0" hangingPunct="1">
              <a:lnSpc>
                <a:spcPct val="100000"/>
              </a:lnSpc>
              <a:spcBef>
                <a:spcPct val="0"/>
              </a:spcBef>
              <a:spcAft>
                <a:spcPct val="0"/>
              </a:spcAft>
              <a:buClrTx/>
              <a:buSzTx/>
              <a:buFontTx/>
              <a:buNone/>
              <a:tabLst/>
            </a:pPr>
            <a:r>
              <a:rPr kumimoji="1" lang="en-US" altLang="zh-TW" sz="1400" dirty="0" smtClean="0">
                <a:latin typeface="Arial" panose="020B0604020202020204" pitchFamily="34" charset="0"/>
                <a:ea typeface="新細明體" panose="02020500000000000000" pitchFamily="18" charset="-120"/>
              </a:rPr>
              <a:t>Other Network</a:t>
            </a:r>
            <a:endParaRPr kumimoji="1" lang="en-US" altLang="zh-TW" sz="1400" b="0" i="0" u="none" strike="noStrike" cap="none" normalizeH="0" baseline="0" dirty="0" smtClean="0">
              <a:ln>
                <a:noFill/>
              </a:ln>
              <a:solidFill>
                <a:schemeClr val="tx1"/>
              </a:solidFill>
              <a:effectLst/>
              <a:latin typeface="Arial" panose="020B0604020202020204" pitchFamily="34" charset="0"/>
              <a:ea typeface="新細明體" panose="02020500000000000000" pitchFamily="18" charset="-120"/>
            </a:endParaRPr>
          </a:p>
        </p:txBody>
      </p:sp>
      <p:sp>
        <p:nvSpPr>
          <p:cNvPr id="2" name="標題 1"/>
          <p:cNvSpPr>
            <a:spLocks noGrp="1"/>
          </p:cNvSpPr>
          <p:nvPr>
            <p:ph type="title"/>
          </p:nvPr>
        </p:nvSpPr>
        <p:spPr/>
        <p:txBody>
          <a:bodyPr/>
          <a:lstStyle/>
          <a:p>
            <a:r>
              <a:rPr lang="en-US" altLang="zh-TW" dirty="0" smtClean="0"/>
              <a:t>Assign Availability Zones to Routers</a:t>
            </a:r>
            <a:endParaRPr lang="zh-TW" altLang="en-US" dirty="0"/>
          </a:p>
        </p:txBody>
      </p:sp>
      <p:sp>
        <p:nvSpPr>
          <p:cNvPr id="3" name="內容版面配置區 2"/>
          <p:cNvSpPr>
            <a:spLocks noGrp="1"/>
          </p:cNvSpPr>
          <p:nvPr>
            <p:ph idx="1"/>
          </p:nvPr>
        </p:nvSpPr>
        <p:spPr>
          <a:xfrm>
            <a:off x="457200" y="1600200"/>
            <a:ext cx="8229600" cy="1011195"/>
          </a:xfrm>
        </p:spPr>
        <p:txBody>
          <a:bodyPr>
            <a:normAutofit fontScale="92500" lnSpcReduction="10000"/>
          </a:bodyPr>
          <a:lstStyle/>
          <a:p>
            <a:pPr>
              <a:lnSpc>
                <a:spcPct val="70000"/>
              </a:lnSpc>
              <a:defRPr/>
            </a:pPr>
            <a:r>
              <a:rPr lang="en-US" altLang="zh-TW" sz="2400" dirty="0">
                <a:latin typeface="Calibri" panose="020F0502020204030204" pitchFamily="34" charset="0"/>
              </a:rPr>
              <a:t>Cloud users defines their own private networks</a:t>
            </a:r>
          </a:p>
          <a:p>
            <a:pPr>
              <a:lnSpc>
                <a:spcPct val="70000"/>
              </a:lnSpc>
              <a:defRPr/>
            </a:pPr>
            <a:r>
              <a:rPr lang="en-US" altLang="zh-TW" sz="2400" dirty="0">
                <a:latin typeface="Calibri" panose="020F0502020204030204" pitchFamily="34" charset="0"/>
              </a:rPr>
              <a:t>Then, define a </a:t>
            </a:r>
            <a:r>
              <a:rPr lang="en-US" altLang="zh-TW" sz="2400" dirty="0" err="1" smtClean="0">
                <a:latin typeface="Calibri" panose="020F0502020204030204" pitchFamily="34" charset="0"/>
              </a:rPr>
              <a:t>vRouter</a:t>
            </a:r>
            <a:r>
              <a:rPr lang="en-US" altLang="zh-TW" sz="2400" dirty="0">
                <a:latin typeface="Calibri" panose="020F0502020204030204" pitchFamily="34" charset="0"/>
              </a:rPr>
              <a:t>, and </a:t>
            </a:r>
            <a:r>
              <a:rPr lang="en-US" altLang="zh-TW" sz="2400" dirty="0" smtClean="0">
                <a:latin typeface="Calibri" panose="020F0502020204030204" pitchFamily="34" charset="0"/>
              </a:rPr>
              <a:t>assign an availability zone </a:t>
            </a:r>
            <a:r>
              <a:rPr lang="en-US" altLang="zh-TW" sz="2400" dirty="0">
                <a:latin typeface="Calibri" panose="020F0502020204030204" pitchFamily="34" charset="0"/>
              </a:rPr>
              <a:t>to the </a:t>
            </a:r>
            <a:r>
              <a:rPr lang="en-US" altLang="zh-TW" sz="2400" dirty="0" err="1">
                <a:latin typeface="Calibri" panose="020F0502020204030204" pitchFamily="34" charset="0"/>
              </a:rPr>
              <a:t>vRouter</a:t>
            </a:r>
            <a:endParaRPr lang="zh-TW" altLang="en-US" sz="2400" dirty="0">
              <a:latin typeface="Calibri" panose="020F0502020204030204" pitchFamily="34" charset="0"/>
            </a:endParaRPr>
          </a:p>
          <a:p>
            <a:pPr>
              <a:lnSpc>
                <a:spcPct val="70000"/>
              </a:lnSpc>
              <a:defRPr/>
            </a:pPr>
            <a:r>
              <a:rPr lang="en-US" altLang="zh-TW" sz="2400" dirty="0" smtClean="0">
                <a:latin typeface="Calibri" panose="020F0502020204030204" pitchFamily="34" charset="0"/>
              </a:rPr>
              <a:t> </a:t>
            </a:r>
            <a:r>
              <a:rPr lang="en-US" altLang="zh-TW" sz="2400" dirty="0">
                <a:latin typeface="Calibri" panose="020F0502020204030204" pitchFamily="34" charset="0"/>
              </a:rPr>
              <a:t>C</a:t>
            </a:r>
            <a:r>
              <a:rPr lang="en-US" altLang="zh-TW" sz="2400" dirty="0" smtClean="0">
                <a:latin typeface="Calibri" panose="020F0502020204030204" pitchFamily="34" charset="0"/>
              </a:rPr>
              <a:t>onnect the </a:t>
            </a:r>
            <a:r>
              <a:rPr lang="en-US" altLang="zh-TW" sz="2400" dirty="0" err="1" smtClean="0">
                <a:latin typeface="Calibri" panose="020F0502020204030204" pitchFamily="34" charset="0"/>
              </a:rPr>
              <a:t>vRouter</a:t>
            </a:r>
            <a:r>
              <a:rPr lang="en-US" altLang="zh-TW" sz="2400" dirty="0" smtClean="0">
                <a:latin typeface="Calibri" panose="020F0502020204030204" pitchFamily="34" charset="0"/>
              </a:rPr>
              <a:t> to their </a:t>
            </a:r>
            <a:r>
              <a:rPr lang="en-US" altLang="zh-TW" sz="2400" dirty="0">
                <a:latin typeface="Calibri" panose="020F0502020204030204" pitchFamily="34" charset="0"/>
              </a:rPr>
              <a:t>private </a:t>
            </a:r>
            <a:r>
              <a:rPr lang="en-US" altLang="zh-TW" sz="2400" dirty="0" smtClean="0">
                <a:latin typeface="Calibri" panose="020F0502020204030204" pitchFamily="34" charset="0"/>
              </a:rPr>
              <a:t>networks</a:t>
            </a:r>
            <a:endParaRPr lang="en-US" altLang="zh-TW" sz="2400" dirty="0">
              <a:latin typeface="Calibri" panose="020F0502020204030204" pitchFamily="34" charset="0"/>
            </a:endParaRPr>
          </a:p>
        </p:txBody>
      </p:sp>
      <p:pic>
        <p:nvPicPr>
          <p:cNvPr id="1026" name="Picture 2" descr="http://docs.ispconfig.org/wp-content/uploads/2010/10/user-group-ic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963827" y="3271728"/>
            <a:ext cx="980302" cy="1025334"/>
          </a:xfrm>
          <a:prstGeom prst="rect">
            <a:avLst/>
          </a:prstGeom>
          <a:noFill/>
          <a:extLst>
            <a:ext uri="{909E8E84-426E-40DD-AFC4-6F175D3DCCD1}">
              <a14:hiddenFill xmlns:a14="http://schemas.microsoft.com/office/drawing/2010/main">
                <a:solidFill>
                  <a:srgbClr val="FFFFFF"/>
                </a:solidFill>
              </a14:hiddenFill>
            </a:ext>
          </a:extLst>
        </p:spPr>
      </p:pic>
      <p:sp>
        <p:nvSpPr>
          <p:cNvPr id="5" name="雲朵形 4"/>
          <p:cNvSpPr/>
          <p:nvPr/>
        </p:nvSpPr>
        <p:spPr bwMode="auto">
          <a:xfrm>
            <a:off x="2446791" y="3880020"/>
            <a:ext cx="2462960" cy="2100650"/>
          </a:xfrm>
          <a:prstGeom prst="cloud">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en-US" altLang="zh-TW" sz="1400" b="0" i="0" u="none" strike="noStrike" cap="none" normalizeH="0" baseline="0" dirty="0" smtClean="0">
              <a:ln>
                <a:noFill/>
              </a:ln>
              <a:solidFill>
                <a:schemeClr val="tx1"/>
              </a:solidFill>
              <a:effectLst/>
              <a:latin typeface="Arial" panose="020B0604020202020204" pitchFamily="34" charset="0"/>
              <a:ea typeface="新細明體" panose="02020500000000000000" pitchFamily="18" charset="-120"/>
            </a:endParaRPr>
          </a:p>
          <a:p>
            <a:pPr marL="0" marR="0" indent="0" algn="ctr" defTabSz="914400" rtl="0" eaLnBrk="1" fontAlgn="base" latinLnBrk="0" hangingPunct="1">
              <a:lnSpc>
                <a:spcPct val="100000"/>
              </a:lnSpc>
              <a:spcBef>
                <a:spcPct val="0"/>
              </a:spcBef>
              <a:spcAft>
                <a:spcPct val="0"/>
              </a:spcAft>
              <a:buClrTx/>
              <a:buSzTx/>
              <a:buFontTx/>
              <a:buNone/>
              <a:tabLst/>
            </a:pPr>
            <a:endParaRPr kumimoji="1" lang="en-US" altLang="zh-TW" sz="1400" dirty="0">
              <a:latin typeface="Arial" panose="020B0604020202020204" pitchFamily="34" charset="0"/>
              <a:ea typeface="新細明體" panose="02020500000000000000" pitchFamily="18" charset="-120"/>
            </a:endParaRPr>
          </a:p>
          <a:p>
            <a:pPr marL="0" marR="0" indent="0" algn="ctr" defTabSz="914400" rtl="0" eaLnBrk="1" fontAlgn="base" latinLnBrk="0" hangingPunct="1">
              <a:lnSpc>
                <a:spcPct val="100000"/>
              </a:lnSpc>
              <a:spcBef>
                <a:spcPct val="0"/>
              </a:spcBef>
              <a:spcAft>
                <a:spcPct val="0"/>
              </a:spcAft>
              <a:buClrTx/>
              <a:buSzTx/>
              <a:buFontTx/>
              <a:buNone/>
              <a:tabLst/>
            </a:pPr>
            <a:r>
              <a:rPr kumimoji="1" lang="en-US" altLang="zh-TW" sz="1400" dirty="0" smtClean="0">
                <a:latin typeface="Arial" panose="020B0604020202020204" pitchFamily="34" charset="0"/>
                <a:ea typeface="新細明體" panose="02020500000000000000" pitchFamily="18" charset="-120"/>
              </a:rPr>
              <a:t>Private Network</a:t>
            </a:r>
            <a:endParaRPr kumimoji="1" lang="en-US" altLang="zh-TW" sz="1400" b="0" i="0" u="none" strike="noStrike" cap="none" normalizeH="0" baseline="0" dirty="0" smtClean="0">
              <a:ln>
                <a:noFill/>
              </a:ln>
              <a:solidFill>
                <a:schemeClr val="tx1"/>
              </a:solidFill>
              <a:effectLst/>
              <a:latin typeface="Arial" panose="020B0604020202020204" pitchFamily="34" charset="0"/>
              <a:ea typeface="新細明體" panose="02020500000000000000" pitchFamily="18" charset="-120"/>
            </a:endParaRPr>
          </a:p>
        </p:txBody>
      </p:sp>
      <p:sp>
        <p:nvSpPr>
          <p:cNvPr id="6" name="文字方塊 5"/>
          <p:cNvSpPr txBox="1"/>
          <p:nvPr/>
        </p:nvSpPr>
        <p:spPr>
          <a:xfrm>
            <a:off x="1172490" y="4226784"/>
            <a:ext cx="562975" cy="307777"/>
          </a:xfrm>
          <a:prstGeom prst="rect">
            <a:avLst/>
          </a:prstGeom>
          <a:noFill/>
        </p:spPr>
        <p:txBody>
          <a:bodyPr wrap="none" rtlCol="0">
            <a:spAutoFit/>
          </a:bodyPr>
          <a:lstStyle/>
          <a:p>
            <a:r>
              <a:rPr lang="en-US" altLang="zh-TW" sz="1400" dirty="0" smtClean="0"/>
              <a:t>User</a:t>
            </a:r>
            <a:endParaRPr lang="zh-TW" altLang="en-US" sz="1400" dirty="0"/>
          </a:p>
        </p:txBody>
      </p:sp>
      <p:pic>
        <p:nvPicPr>
          <p:cNvPr id="7" name="圖片 6"/>
          <p:cNvPicPr>
            <a:picLocks noChangeAspect="1"/>
          </p:cNvPicPr>
          <p:nvPr/>
        </p:nvPicPr>
        <p:blipFill rotWithShape="1">
          <a:blip r:embed="rId4"/>
          <a:srcRect l="6660" t="10879" r="10229" b="12403"/>
          <a:stretch/>
        </p:blipFill>
        <p:spPr>
          <a:xfrm>
            <a:off x="4646717" y="4159806"/>
            <a:ext cx="974360" cy="749509"/>
          </a:xfrm>
          <a:prstGeom prst="rect">
            <a:avLst/>
          </a:prstGeom>
        </p:spPr>
      </p:pic>
      <p:sp>
        <p:nvSpPr>
          <p:cNvPr id="10" name="圓角矩形圖說文字 9"/>
          <p:cNvSpPr/>
          <p:nvPr/>
        </p:nvSpPr>
        <p:spPr bwMode="auto">
          <a:xfrm>
            <a:off x="4097230" y="5795034"/>
            <a:ext cx="4255647" cy="371272"/>
          </a:xfrm>
          <a:prstGeom prst="wedgeRoundRectCallout">
            <a:avLst>
              <a:gd name="adj1" fmla="val -19610"/>
              <a:gd name="adj2" fmla="val -194012"/>
              <a:gd name="adj3" fmla="val 16667"/>
            </a:avLst>
          </a:prstGeom>
          <a:ln>
            <a:headEnd type="none" w="med" len="med"/>
            <a:tailEnd type="none" w="med" len="med"/>
          </a:ln>
          <a:extLst/>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r>
              <a:rPr kumimoji="1" lang="fr-FR" altLang="zh-TW" sz="1200" dirty="0" smtClean="0">
                <a:solidFill>
                  <a:schemeClr val="tx1"/>
                </a:solidFill>
                <a:latin typeface="Arial" panose="020B0604020202020204" pitchFamily="34" charset="0"/>
                <a:ea typeface="新細明體" panose="02020500000000000000" pitchFamily="18" charset="-120"/>
              </a:rPr>
              <a:t>neutron router-create --availability-zone-hint Zone-1 router</a:t>
            </a:r>
            <a:endParaRPr kumimoji="1" lang="zh-TW" altLang="en-US" sz="1200" b="0" i="0" u="none" strike="noStrike" cap="none" normalizeH="0" baseline="0" dirty="0" smtClean="0">
              <a:ln>
                <a:noFill/>
              </a:ln>
              <a:solidFill>
                <a:schemeClr val="tx1"/>
              </a:solidFill>
              <a:effectLst/>
              <a:latin typeface="Arial" panose="020B0604020202020204" pitchFamily="34" charset="0"/>
              <a:ea typeface="新細明體" panose="02020500000000000000" pitchFamily="18" charset="-120"/>
            </a:endParaRPr>
          </a:p>
        </p:txBody>
      </p:sp>
      <p:sp>
        <p:nvSpPr>
          <p:cNvPr id="11" name="矩形 10"/>
          <p:cNvSpPr/>
          <p:nvPr/>
        </p:nvSpPr>
        <p:spPr bwMode="auto">
          <a:xfrm>
            <a:off x="5758858" y="5719187"/>
            <a:ext cx="2028141" cy="522966"/>
          </a:xfrm>
          <a:prstGeom prst="rect">
            <a:avLst/>
          </a:prstGeom>
          <a:noFill/>
          <a:ln w="28575"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TW" altLang="en-US" sz="1800" b="0" i="0" u="none" strike="noStrike" cap="none" normalizeH="0" baseline="0" smtClean="0">
              <a:ln>
                <a:noFill/>
              </a:ln>
              <a:solidFill>
                <a:schemeClr val="tx1"/>
              </a:solidFill>
              <a:effectLst/>
              <a:latin typeface="Arial" panose="020B0604020202020204" pitchFamily="34" charset="0"/>
              <a:ea typeface="新細明體" panose="02020500000000000000" pitchFamily="18" charset="-120"/>
            </a:endParaRPr>
          </a:p>
        </p:txBody>
      </p:sp>
    </p:spTree>
    <p:extLst>
      <p:ext uri="{BB962C8B-B14F-4D97-AF65-F5344CB8AC3E}">
        <p14:creationId xmlns:p14="http://schemas.microsoft.com/office/powerpoint/2010/main" val="925196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5" grpId="0" animBg="1"/>
      <p:bldP spid="10" grpId="0" animBg="1"/>
      <p:bldP spid="11"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err="1" smtClean="0"/>
              <a:t>vRouter</a:t>
            </a:r>
            <a:r>
              <a:rPr lang="en-US" altLang="zh-TW" dirty="0" smtClean="0"/>
              <a:t> Placement</a:t>
            </a:r>
            <a:endParaRPr lang="zh-TW" altLang="en-US" dirty="0"/>
          </a:p>
        </p:txBody>
      </p:sp>
      <p:sp>
        <p:nvSpPr>
          <p:cNvPr id="3" name="內容版面配置區 2"/>
          <p:cNvSpPr>
            <a:spLocks noGrp="1"/>
          </p:cNvSpPr>
          <p:nvPr>
            <p:ph idx="1"/>
          </p:nvPr>
        </p:nvSpPr>
        <p:spPr>
          <a:xfrm>
            <a:off x="457200" y="1600200"/>
            <a:ext cx="8229600" cy="1917357"/>
          </a:xfrm>
        </p:spPr>
        <p:txBody>
          <a:bodyPr/>
          <a:lstStyle/>
          <a:p>
            <a:pPr>
              <a:lnSpc>
                <a:spcPct val="70000"/>
              </a:lnSpc>
              <a:defRPr/>
            </a:pPr>
            <a:r>
              <a:rPr lang="en-US" altLang="zh-TW" sz="2400" dirty="0" smtClean="0">
                <a:latin typeface="Calibri" panose="020F0502020204030204" pitchFamily="34" charset="0"/>
              </a:rPr>
              <a:t>Users can put VM and </a:t>
            </a:r>
            <a:r>
              <a:rPr lang="en-US" altLang="zh-TW" sz="2400" dirty="0" err="1" smtClean="0">
                <a:latin typeface="Calibri" panose="020F0502020204030204" pitchFamily="34" charset="0"/>
              </a:rPr>
              <a:t>vRouter</a:t>
            </a:r>
            <a:r>
              <a:rPr lang="en-US" altLang="zh-TW" sz="2400" dirty="0" smtClean="0">
                <a:latin typeface="Calibri" panose="020F0502020204030204" pitchFamily="34" charset="0"/>
              </a:rPr>
              <a:t> to the same availability zone for shorter latency</a:t>
            </a:r>
            <a:endParaRPr lang="en-US" altLang="zh-TW" sz="2400" dirty="0">
              <a:latin typeface="Calibri" panose="020F0502020204030204" pitchFamily="34" charset="0"/>
            </a:endParaRPr>
          </a:p>
        </p:txBody>
      </p:sp>
      <p:grpSp>
        <p:nvGrpSpPr>
          <p:cNvPr id="53" name="群組 52"/>
          <p:cNvGrpSpPr/>
          <p:nvPr/>
        </p:nvGrpSpPr>
        <p:grpSpPr>
          <a:xfrm>
            <a:off x="293690" y="3750244"/>
            <a:ext cx="851370" cy="602989"/>
            <a:chOff x="293690" y="3750244"/>
            <a:chExt cx="851370" cy="602989"/>
          </a:xfrm>
        </p:grpSpPr>
        <p:pic>
          <p:nvPicPr>
            <p:cNvPr id="30" name="圖片 29"/>
            <p:cNvPicPr>
              <a:picLocks noChangeAspect="1"/>
            </p:cNvPicPr>
            <p:nvPr/>
          </p:nvPicPr>
          <p:blipFill rotWithShape="1">
            <a:blip r:embed="rId2" cstate="print">
              <a:duotone>
                <a:prstClr val="black"/>
                <a:schemeClr val="accent6">
                  <a:tint val="45000"/>
                  <a:satMod val="400000"/>
                </a:schemeClr>
              </a:duotone>
              <a:extLst>
                <a:ext uri="{BEBA8EAE-BF5A-486C-A8C5-ECC9F3942E4B}">
                  <a14:imgProps xmlns:a14="http://schemas.microsoft.com/office/drawing/2010/main">
                    <a14:imgLayer r:embed="rId3">
                      <a14:imgEffect>
                        <a14:backgroundRemoval t="926" b="81481" l="10494" r="90741"/>
                      </a14:imgEffect>
                    </a14:imgLayer>
                  </a14:imgProps>
                </a:ext>
                <a:ext uri="{28A0092B-C50C-407E-A947-70E740481C1C}">
                  <a14:useLocalDpi xmlns:a14="http://schemas.microsoft.com/office/drawing/2010/main" val="0"/>
                </a:ext>
              </a:extLst>
            </a:blip>
            <a:srcRect l="9960" r="8892" b="18168"/>
            <a:stretch/>
          </p:blipFill>
          <p:spPr>
            <a:xfrm>
              <a:off x="429098" y="3750244"/>
              <a:ext cx="715962" cy="481331"/>
            </a:xfrm>
            <a:prstGeom prst="rect">
              <a:avLst/>
            </a:prstGeom>
          </p:spPr>
        </p:pic>
        <p:sp>
          <p:nvSpPr>
            <p:cNvPr id="32" name="文字方塊 31"/>
            <p:cNvSpPr txBox="1"/>
            <p:nvPr/>
          </p:nvSpPr>
          <p:spPr>
            <a:xfrm>
              <a:off x="293690" y="3830013"/>
              <a:ext cx="377709" cy="523220"/>
            </a:xfrm>
            <a:prstGeom prst="rect">
              <a:avLst/>
            </a:prstGeom>
            <a:noFill/>
          </p:spPr>
          <p:txBody>
            <a:bodyPr wrap="square" rtlCol="0">
              <a:spAutoFit/>
            </a:bodyPr>
            <a:lstStyle/>
            <a:p>
              <a:r>
                <a:rPr lang="en-US" altLang="zh-TW" sz="2800" b="1" i="1" dirty="0" smtClean="0">
                  <a:ln w="6600">
                    <a:solidFill>
                      <a:schemeClr val="accent2"/>
                    </a:solidFill>
                    <a:prstDash val="solid"/>
                  </a:ln>
                  <a:solidFill>
                    <a:srgbClr val="FFFFFF"/>
                  </a:solidFill>
                  <a:effectLst>
                    <a:outerShdw dist="38100" dir="2700000" algn="tl" rotWithShape="0">
                      <a:schemeClr val="accent2"/>
                    </a:outerShdw>
                  </a:effectLst>
                </a:rPr>
                <a:t>V</a:t>
              </a:r>
              <a:endParaRPr lang="zh-TW" altLang="en-US" sz="2800" b="1" i="1" dirty="0">
                <a:ln w="6600">
                  <a:solidFill>
                    <a:schemeClr val="accent2"/>
                  </a:solidFill>
                  <a:prstDash val="solid"/>
                </a:ln>
                <a:solidFill>
                  <a:srgbClr val="FFFFFF"/>
                </a:solidFill>
                <a:effectLst>
                  <a:outerShdw dist="38100" dir="2700000" algn="tl" rotWithShape="0">
                    <a:schemeClr val="accent2"/>
                  </a:outerShdw>
                </a:effectLst>
              </a:endParaRPr>
            </a:p>
          </p:txBody>
        </p:sp>
      </p:grpSp>
      <p:sp>
        <p:nvSpPr>
          <p:cNvPr id="36" name="文字方塊 35"/>
          <p:cNvSpPr txBox="1"/>
          <p:nvPr/>
        </p:nvSpPr>
        <p:spPr>
          <a:xfrm>
            <a:off x="3393989" y="6225745"/>
            <a:ext cx="817788" cy="369332"/>
          </a:xfrm>
          <a:prstGeom prst="rect">
            <a:avLst/>
          </a:prstGeom>
          <a:noFill/>
        </p:spPr>
        <p:txBody>
          <a:bodyPr wrap="none" rtlCol="0">
            <a:spAutoFit/>
          </a:bodyPr>
          <a:lstStyle/>
          <a:p>
            <a:r>
              <a:rPr lang="en-US" altLang="zh-TW" dirty="0" smtClean="0"/>
              <a:t>Zone 1</a:t>
            </a:r>
            <a:endParaRPr lang="zh-TW" altLang="en-US" dirty="0"/>
          </a:p>
        </p:txBody>
      </p:sp>
      <p:sp>
        <p:nvSpPr>
          <p:cNvPr id="38" name="圓角矩形 37"/>
          <p:cNvSpPr/>
          <p:nvPr/>
        </p:nvSpPr>
        <p:spPr bwMode="auto">
          <a:xfrm>
            <a:off x="1937761" y="3326349"/>
            <a:ext cx="683741" cy="307552"/>
          </a:xfrm>
          <a:prstGeom prst="roundRect">
            <a:avLst/>
          </a:prstGeom>
          <a:ln>
            <a:headEnd type="none" w="med" len="med"/>
            <a:tailEnd type="none" w="med" len="med"/>
          </a:ln>
          <a:extLst/>
        </p:spPr>
        <p:style>
          <a:lnRef idx="1">
            <a:schemeClr val="accent6"/>
          </a:lnRef>
          <a:fillRef idx="2">
            <a:schemeClr val="accent6"/>
          </a:fillRef>
          <a:effectRef idx="1">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zh-TW" sz="1400" b="0" i="0" u="none" strike="noStrike" cap="none" normalizeH="0" baseline="0" dirty="0" smtClean="0">
                <a:ln>
                  <a:noFill/>
                </a:ln>
                <a:solidFill>
                  <a:schemeClr val="tx1"/>
                </a:solidFill>
                <a:effectLst/>
                <a:latin typeface="Arial" panose="020B0604020202020204" pitchFamily="34" charset="0"/>
                <a:ea typeface="新細明體" panose="02020500000000000000" pitchFamily="18" charset="-120"/>
              </a:rPr>
              <a:t>VM </a:t>
            </a:r>
            <a:r>
              <a:rPr kumimoji="1" lang="en-US" altLang="zh-TW" sz="1600" b="0" i="0" u="none" strike="noStrike" cap="none" normalizeH="0" baseline="0" dirty="0" smtClean="0">
                <a:ln>
                  <a:noFill/>
                </a:ln>
                <a:solidFill>
                  <a:schemeClr val="tx1"/>
                </a:solidFill>
                <a:effectLst/>
                <a:latin typeface="Arial" panose="020B0604020202020204" pitchFamily="34" charset="0"/>
                <a:ea typeface="新細明體" panose="02020500000000000000" pitchFamily="18" charset="-120"/>
              </a:rPr>
              <a:t>1</a:t>
            </a:r>
            <a:endParaRPr kumimoji="1" lang="zh-TW" altLang="en-US" sz="1000" b="0" i="0" u="none" strike="noStrike" cap="none" normalizeH="0" baseline="0" dirty="0" smtClean="0">
              <a:ln>
                <a:noFill/>
              </a:ln>
              <a:solidFill>
                <a:schemeClr val="tx1"/>
              </a:solidFill>
              <a:effectLst/>
              <a:latin typeface="Arial" panose="020B0604020202020204" pitchFamily="34" charset="0"/>
              <a:ea typeface="新細明體" panose="02020500000000000000" pitchFamily="18" charset="-120"/>
            </a:endParaRPr>
          </a:p>
        </p:txBody>
      </p:sp>
      <p:grpSp>
        <p:nvGrpSpPr>
          <p:cNvPr id="26" name="群組 25"/>
          <p:cNvGrpSpPr/>
          <p:nvPr/>
        </p:nvGrpSpPr>
        <p:grpSpPr>
          <a:xfrm>
            <a:off x="2173545" y="5244179"/>
            <a:ext cx="1458125" cy="1041577"/>
            <a:chOff x="2173545" y="5244179"/>
            <a:chExt cx="1458125" cy="1041577"/>
          </a:xfrm>
        </p:grpSpPr>
        <p:sp>
          <p:nvSpPr>
            <p:cNvPr id="39" name="圓角矩形 38"/>
            <p:cNvSpPr/>
            <p:nvPr/>
          </p:nvSpPr>
          <p:spPr bwMode="auto">
            <a:xfrm>
              <a:off x="2176658" y="5248528"/>
              <a:ext cx="683741" cy="292106"/>
            </a:xfrm>
            <a:prstGeom prst="roundRect">
              <a:avLst/>
            </a:prstGeom>
            <a:ln>
              <a:headEnd type="none" w="med" len="med"/>
              <a:tailEnd type="none" w="med" len="med"/>
            </a:ln>
            <a:extLst/>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zh-TW" sz="1200" b="0" i="0" u="none" strike="noStrike" cap="none" normalizeH="0" baseline="0" dirty="0" smtClean="0">
                  <a:ln>
                    <a:noFill/>
                  </a:ln>
                  <a:solidFill>
                    <a:srgbClr val="FF0000"/>
                  </a:solidFill>
                  <a:effectLst/>
                  <a:latin typeface="Arial" panose="020B0604020202020204" pitchFamily="34" charset="0"/>
                  <a:ea typeface="新細明體" panose="02020500000000000000" pitchFamily="18" charset="-120"/>
                </a:rPr>
                <a:t>OVS</a:t>
              </a:r>
              <a:endParaRPr kumimoji="1" lang="zh-TW" altLang="en-US" sz="800" b="0" i="0" u="none" strike="noStrike" cap="none" normalizeH="0" baseline="0" dirty="0" smtClean="0">
                <a:ln>
                  <a:noFill/>
                </a:ln>
                <a:solidFill>
                  <a:srgbClr val="FF0000"/>
                </a:solidFill>
                <a:effectLst/>
                <a:latin typeface="Arial" panose="020B0604020202020204" pitchFamily="34" charset="0"/>
                <a:ea typeface="新細明體" panose="02020500000000000000" pitchFamily="18" charset="-120"/>
              </a:endParaRPr>
            </a:p>
          </p:txBody>
        </p:sp>
        <p:sp>
          <p:nvSpPr>
            <p:cNvPr id="40" name="圓角矩形 39"/>
            <p:cNvSpPr/>
            <p:nvPr/>
          </p:nvSpPr>
          <p:spPr bwMode="auto">
            <a:xfrm>
              <a:off x="2947929" y="5244179"/>
              <a:ext cx="683741" cy="292106"/>
            </a:xfrm>
            <a:prstGeom prst="roundRect">
              <a:avLst/>
            </a:prstGeom>
            <a:ln>
              <a:headEnd type="none" w="med" len="med"/>
              <a:tailEnd type="none" w="med" len="med"/>
            </a:ln>
            <a:extLst/>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zh-TW" sz="900" dirty="0" smtClean="0">
                  <a:solidFill>
                    <a:srgbClr val="FF0000"/>
                  </a:solidFill>
                  <a:latin typeface="Arial" panose="020B0604020202020204" pitchFamily="34" charset="0"/>
                  <a:ea typeface="新細明體" panose="02020500000000000000" pitchFamily="18" charset="-120"/>
                </a:rPr>
                <a:t>L3 Agent</a:t>
              </a:r>
              <a:endParaRPr kumimoji="1" lang="zh-TW" altLang="en-US" sz="400" b="0" i="0" u="none" strike="noStrike" cap="none" normalizeH="0" baseline="0" dirty="0" smtClean="0">
                <a:ln>
                  <a:noFill/>
                </a:ln>
                <a:solidFill>
                  <a:srgbClr val="FF0000"/>
                </a:solidFill>
                <a:effectLst/>
                <a:latin typeface="Arial" panose="020B0604020202020204" pitchFamily="34" charset="0"/>
                <a:ea typeface="新細明體" panose="02020500000000000000" pitchFamily="18" charset="-120"/>
              </a:endParaRPr>
            </a:p>
          </p:txBody>
        </p:sp>
        <p:sp>
          <p:nvSpPr>
            <p:cNvPr id="41" name="矩形 40"/>
            <p:cNvSpPr/>
            <p:nvPr/>
          </p:nvSpPr>
          <p:spPr bwMode="auto">
            <a:xfrm>
              <a:off x="2176658" y="5607442"/>
              <a:ext cx="683741" cy="286599"/>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r>
                <a:rPr kumimoji="1" lang="en-US" altLang="zh-TW" sz="800" dirty="0" smtClean="0">
                  <a:solidFill>
                    <a:srgbClr val="000000"/>
                  </a:solidFill>
                  <a:ea typeface="新細明體" panose="02020500000000000000" pitchFamily="18" charset="-120"/>
                </a:rPr>
                <a:t>Compute node</a:t>
              </a:r>
              <a:endParaRPr kumimoji="1" lang="zh-TW" altLang="en-US" sz="800" dirty="0">
                <a:solidFill>
                  <a:srgbClr val="000000"/>
                </a:solidFill>
                <a:ea typeface="新細明體" panose="02020500000000000000" pitchFamily="18" charset="-120"/>
              </a:endParaRPr>
            </a:p>
          </p:txBody>
        </p:sp>
        <p:sp>
          <p:nvSpPr>
            <p:cNvPr id="42" name="矩形 41"/>
            <p:cNvSpPr/>
            <p:nvPr/>
          </p:nvSpPr>
          <p:spPr bwMode="auto">
            <a:xfrm>
              <a:off x="2947928" y="5607442"/>
              <a:ext cx="683741" cy="286599"/>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r>
                <a:rPr kumimoji="1" lang="en-US" altLang="zh-TW" sz="800" dirty="0" smtClean="0">
                  <a:solidFill>
                    <a:srgbClr val="000000"/>
                  </a:solidFill>
                  <a:ea typeface="新細明體" panose="02020500000000000000" pitchFamily="18" charset="-120"/>
                </a:rPr>
                <a:t>Network node</a:t>
              </a:r>
              <a:endParaRPr kumimoji="1" lang="zh-TW" altLang="en-US" sz="800" dirty="0">
                <a:solidFill>
                  <a:srgbClr val="000000"/>
                </a:solidFill>
                <a:ea typeface="新細明體" panose="02020500000000000000" pitchFamily="18" charset="-120"/>
              </a:endParaRPr>
            </a:p>
          </p:txBody>
        </p:sp>
        <p:sp>
          <p:nvSpPr>
            <p:cNvPr id="43" name="矩形 42"/>
            <p:cNvSpPr/>
            <p:nvPr/>
          </p:nvSpPr>
          <p:spPr bwMode="auto">
            <a:xfrm>
              <a:off x="2173545" y="5960698"/>
              <a:ext cx="1455012" cy="325058"/>
            </a:xfrm>
            <a:prstGeom prst="rect">
              <a:avLst/>
            </a:prstGeom>
            <a:ln>
              <a:headEnd type="none" w="med" len="med"/>
              <a:tailEnd type="none" w="med" len="med"/>
            </a:ln>
            <a:extLst/>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r>
                <a:rPr kumimoji="1" lang="en-US" altLang="zh-TW" sz="1400" dirty="0">
                  <a:solidFill>
                    <a:srgbClr val="000000"/>
                  </a:solidFill>
                  <a:ea typeface="新細明體" panose="02020500000000000000" pitchFamily="18" charset="-120"/>
                </a:rPr>
                <a:t>Host </a:t>
              </a:r>
              <a:endParaRPr kumimoji="1" lang="zh-TW" altLang="en-US" sz="1400" dirty="0">
                <a:solidFill>
                  <a:srgbClr val="000000"/>
                </a:solidFill>
                <a:ea typeface="新細明體" panose="02020500000000000000" pitchFamily="18" charset="-120"/>
              </a:endParaRPr>
            </a:p>
          </p:txBody>
        </p:sp>
      </p:grpSp>
      <p:sp>
        <p:nvSpPr>
          <p:cNvPr id="44" name="橢圓 43"/>
          <p:cNvSpPr/>
          <p:nvPr/>
        </p:nvSpPr>
        <p:spPr>
          <a:xfrm>
            <a:off x="1751290" y="4353233"/>
            <a:ext cx="2903835" cy="245686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6" name="圓角矩形 45"/>
          <p:cNvSpPr/>
          <p:nvPr/>
        </p:nvSpPr>
        <p:spPr bwMode="auto">
          <a:xfrm>
            <a:off x="5522226" y="4170079"/>
            <a:ext cx="683741" cy="307552"/>
          </a:xfrm>
          <a:prstGeom prst="roundRect">
            <a:avLst/>
          </a:prstGeom>
          <a:ln>
            <a:headEnd type="none" w="med" len="med"/>
            <a:tailEnd type="none" w="med" len="med"/>
          </a:ln>
          <a:extLst/>
        </p:spPr>
        <p:style>
          <a:lnRef idx="1">
            <a:schemeClr val="accent6"/>
          </a:lnRef>
          <a:fillRef idx="2">
            <a:schemeClr val="accent6"/>
          </a:fillRef>
          <a:effectRef idx="1">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zh-TW" sz="1400" b="0" i="0" u="none" strike="noStrike" cap="none" normalizeH="0" baseline="0" dirty="0" smtClean="0">
                <a:ln>
                  <a:noFill/>
                </a:ln>
                <a:solidFill>
                  <a:schemeClr val="tx1"/>
                </a:solidFill>
                <a:effectLst/>
                <a:latin typeface="Arial" panose="020B0604020202020204" pitchFamily="34" charset="0"/>
                <a:ea typeface="新細明體" panose="02020500000000000000" pitchFamily="18" charset="-120"/>
              </a:rPr>
              <a:t>VM 2</a:t>
            </a:r>
            <a:endParaRPr kumimoji="1" lang="zh-TW" altLang="en-US" sz="900" b="0" i="0" u="none" strike="noStrike" cap="none" normalizeH="0" baseline="0" dirty="0" smtClean="0">
              <a:ln>
                <a:noFill/>
              </a:ln>
              <a:solidFill>
                <a:schemeClr val="tx1"/>
              </a:solidFill>
              <a:effectLst/>
              <a:latin typeface="Arial" panose="020B0604020202020204" pitchFamily="34" charset="0"/>
              <a:ea typeface="新細明體" panose="02020500000000000000" pitchFamily="18" charset="-120"/>
            </a:endParaRPr>
          </a:p>
        </p:txBody>
      </p:sp>
      <p:grpSp>
        <p:nvGrpSpPr>
          <p:cNvPr id="27" name="群組 26"/>
          <p:cNvGrpSpPr/>
          <p:nvPr/>
        </p:nvGrpSpPr>
        <p:grpSpPr>
          <a:xfrm>
            <a:off x="5522226" y="4540090"/>
            <a:ext cx="1458125" cy="1041577"/>
            <a:chOff x="5522226" y="4540090"/>
            <a:chExt cx="1458125" cy="1041577"/>
          </a:xfrm>
        </p:grpSpPr>
        <p:sp>
          <p:nvSpPr>
            <p:cNvPr id="47" name="圓角矩形 46"/>
            <p:cNvSpPr/>
            <p:nvPr/>
          </p:nvSpPr>
          <p:spPr bwMode="auto">
            <a:xfrm>
              <a:off x="5525339" y="4544439"/>
              <a:ext cx="683741" cy="292106"/>
            </a:xfrm>
            <a:prstGeom prst="roundRect">
              <a:avLst/>
            </a:prstGeom>
            <a:ln>
              <a:headEnd type="none" w="med" len="med"/>
              <a:tailEnd type="none" w="med" len="med"/>
            </a:ln>
            <a:extLst/>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zh-TW" sz="1200" b="0" i="0" u="none" strike="noStrike" cap="none" normalizeH="0" baseline="0" dirty="0" smtClean="0">
                  <a:ln>
                    <a:noFill/>
                  </a:ln>
                  <a:solidFill>
                    <a:srgbClr val="FF0000"/>
                  </a:solidFill>
                  <a:effectLst/>
                  <a:latin typeface="Arial" panose="020B0604020202020204" pitchFamily="34" charset="0"/>
                  <a:ea typeface="新細明體" panose="02020500000000000000" pitchFamily="18" charset="-120"/>
                </a:rPr>
                <a:t>OVS</a:t>
              </a:r>
              <a:endParaRPr kumimoji="1" lang="zh-TW" altLang="en-US" sz="800" b="0" i="0" u="none" strike="noStrike" cap="none" normalizeH="0" baseline="0" dirty="0" smtClean="0">
                <a:ln>
                  <a:noFill/>
                </a:ln>
                <a:solidFill>
                  <a:srgbClr val="FF0000"/>
                </a:solidFill>
                <a:effectLst/>
                <a:latin typeface="Arial" panose="020B0604020202020204" pitchFamily="34" charset="0"/>
                <a:ea typeface="新細明體" panose="02020500000000000000" pitchFamily="18" charset="-120"/>
              </a:endParaRPr>
            </a:p>
          </p:txBody>
        </p:sp>
        <p:sp>
          <p:nvSpPr>
            <p:cNvPr id="48" name="圓角矩形 47"/>
            <p:cNvSpPr/>
            <p:nvPr/>
          </p:nvSpPr>
          <p:spPr bwMode="auto">
            <a:xfrm>
              <a:off x="6296610" y="4540090"/>
              <a:ext cx="683741" cy="292106"/>
            </a:xfrm>
            <a:prstGeom prst="roundRect">
              <a:avLst/>
            </a:prstGeom>
            <a:ln>
              <a:headEnd type="none" w="med" len="med"/>
              <a:tailEnd type="none" w="med" len="med"/>
            </a:ln>
            <a:extLst/>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zh-TW" sz="900" dirty="0" smtClean="0">
                  <a:solidFill>
                    <a:srgbClr val="FF0000"/>
                  </a:solidFill>
                  <a:latin typeface="Arial" panose="020B0604020202020204" pitchFamily="34" charset="0"/>
                  <a:ea typeface="新細明體" panose="02020500000000000000" pitchFamily="18" charset="-120"/>
                </a:rPr>
                <a:t>L3 Agent</a:t>
              </a:r>
              <a:endParaRPr kumimoji="1" lang="zh-TW" altLang="en-US" sz="400" b="0" i="0" u="none" strike="noStrike" cap="none" normalizeH="0" baseline="0" dirty="0" smtClean="0">
                <a:ln>
                  <a:noFill/>
                </a:ln>
                <a:solidFill>
                  <a:srgbClr val="FF0000"/>
                </a:solidFill>
                <a:effectLst/>
                <a:latin typeface="Arial" panose="020B0604020202020204" pitchFamily="34" charset="0"/>
                <a:ea typeface="新細明體" panose="02020500000000000000" pitchFamily="18" charset="-120"/>
              </a:endParaRPr>
            </a:p>
          </p:txBody>
        </p:sp>
        <p:sp>
          <p:nvSpPr>
            <p:cNvPr id="49" name="矩形 48"/>
            <p:cNvSpPr/>
            <p:nvPr/>
          </p:nvSpPr>
          <p:spPr bwMode="auto">
            <a:xfrm>
              <a:off x="5525339" y="4903353"/>
              <a:ext cx="683741" cy="286599"/>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r>
                <a:rPr kumimoji="1" lang="en-US" altLang="zh-TW" sz="800" dirty="0" smtClean="0">
                  <a:solidFill>
                    <a:srgbClr val="000000"/>
                  </a:solidFill>
                  <a:ea typeface="新細明體" panose="02020500000000000000" pitchFamily="18" charset="-120"/>
                </a:rPr>
                <a:t>Compute node</a:t>
              </a:r>
              <a:endParaRPr kumimoji="1" lang="zh-TW" altLang="en-US" sz="800" dirty="0">
                <a:solidFill>
                  <a:srgbClr val="000000"/>
                </a:solidFill>
                <a:ea typeface="新細明體" panose="02020500000000000000" pitchFamily="18" charset="-120"/>
              </a:endParaRPr>
            </a:p>
          </p:txBody>
        </p:sp>
        <p:sp>
          <p:nvSpPr>
            <p:cNvPr id="50" name="矩形 49"/>
            <p:cNvSpPr/>
            <p:nvPr/>
          </p:nvSpPr>
          <p:spPr bwMode="auto">
            <a:xfrm>
              <a:off x="6296609" y="4903353"/>
              <a:ext cx="683741" cy="286599"/>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r>
                <a:rPr kumimoji="1" lang="en-US" altLang="zh-TW" sz="800" dirty="0" smtClean="0">
                  <a:solidFill>
                    <a:srgbClr val="000000"/>
                  </a:solidFill>
                  <a:ea typeface="新細明體" panose="02020500000000000000" pitchFamily="18" charset="-120"/>
                </a:rPr>
                <a:t>Network node</a:t>
              </a:r>
              <a:endParaRPr kumimoji="1" lang="zh-TW" altLang="en-US" sz="800" dirty="0">
                <a:solidFill>
                  <a:srgbClr val="000000"/>
                </a:solidFill>
                <a:ea typeface="新細明體" panose="02020500000000000000" pitchFamily="18" charset="-120"/>
              </a:endParaRPr>
            </a:p>
          </p:txBody>
        </p:sp>
        <p:sp>
          <p:nvSpPr>
            <p:cNvPr id="51" name="矩形 50"/>
            <p:cNvSpPr/>
            <p:nvPr/>
          </p:nvSpPr>
          <p:spPr bwMode="auto">
            <a:xfrm>
              <a:off x="5522226" y="5256609"/>
              <a:ext cx="1455012" cy="325058"/>
            </a:xfrm>
            <a:prstGeom prst="rect">
              <a:avLst/>
            </a:prstGeom>
            <a:ln>
              <a:headEnd type="none" w="med" len="med"/>
              <a:tailEnd type="none" w="med" len="med"/>
            </a:ln>
            <a:extLst/>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r>
                <a:rPr kumimoji="1" lang="en-US" altLang="zh-TW" sz="1400" dirty="0">
                  <a:solidFill>
                    <a:srgbClr val="000000"/>
                  </a:solidFill>
                  <a:ea typeface="新細明體" panose="02020500000000000000" pitchFamily="18" charset="-120"/>
                </a:rPr>
                <a:t>Host </a:t>
              </a:r>
              <a:endParaRPr kumimoji="1" lang="zh-TW" altLang="en-US" sz="1400" dirty="0">
                <a:solidFill>
                  <a:srgbClr val="000000"/>
                </a:solidFill>
                <a:ea typeface="新細明體" panose="02020500000000000000" pitchFamily="18" charset="-120"/>
              </a:endParaRPr>
            </a:p>
          </p:txBody>
        </p:sp>
      </p:grpSp>
      <p:pic>
        <p:nvPicPr>
          <p:cNvPr id="23" name="Picture 2" descr="http://docs.ispconfig.org/wp-content/uploads/2010/10/user-group-icon.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654909" y="2373442"/>
            <a:ext cx="980302" cy="1025334"/>
          </a:xfrm>
          <a:prstGeom prst="rect">
            <a:avLst/>
          </a:prstGeom>
          <a:noFill/>
          <a:extLst>
            <a:ext uri="{909E8E84-426E-40DD-AFC4-6F175D3DCCD1}">
              <a14:hiddenFill xmlns:a14="http://schemas.microsoft.com/office/drawing/2010/main">
                <a:solidFill>
                  <a:srgbClr val="FFFFFF"/>
                </a:solidFill>
              </a14:hiddenFill>
            </a:ext>
          </a:extLst>
        </p:spPr>
      </p:pic>
      <p:sp>
        <p:nvSpPr>
          <p:cNvPr id="24" name="文字方塊 23"/>
          <p:cNvSpPr txBox="1"/>
          <p:nvPr/>
        </p:nvSpPr>
        <p:spPr>
          <a:xfrm>
            <a:off x="863572" y="3328498"/>
            <a:ext cx="562975" cy="307777"/>
          </a:xfrm>
          <a:prstGeom prst="rect">
            <a:avLst/>
          </a:prstGeom>
          <a:noFill/>
        </p:spPr>
        <p:txBody>
          <a:bodyPr wrap="none" rtlCol="0">
            <a:spAutoFit/>
          </a:bodyPr>
          <a:lstStyle/>
          <a:p>
            <a:r>
              <a:rPr lang="en-US" altLang="zh-TW" sz="1400" dirty="0" smtClean="0"/>
              <a:t>User</a:t>
            </a:r>
            <a:endParaRPr lang="zh-TW" altLang="en-US" sz="1400" dirty="0"/>
          </a:p>
        </p:txBody>
      </p:sp>
    </p:spTree>
    <p:extLst>
      <p:ext uri="{BB962C8B-B14F-4D97-AF65-F5344CB8AC3E}">
        <p14:creationId xmlns:p14="http://schemas.microsoft.com/office/powerpoint/2010/main" val="3846601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0.00174 2.59259E-6 L 0.02604 0.22523 " pathEditMode="relative" rAng="0" ptsTypes="AA">
                                      <p:cBhvr>
                                        <p:cTn id="6" dur="2000" fill="hold"/>
                                        <p:tgtEl>
                                          <p:spTgt spid="38"/>
                                        </p:tgtEl>
                                        <p:attrNameLst>
                                          <p:attrName>ppt_x</p:attrName>
                                          <p:attrName>ppt_y</p:attrName>
                                        </p:attrNameLst>
                                      </p:cBhvr>
                                      <p:rCtr x="1389" y="11250"/>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3"/>
                                        </p:tgtEl>
                                        <p:attrNameLst>
                                          <p:attrName>style.visibility</p:attrName>
                                        </p:attrNameLst>
                                      </p:cBhvr>
                                      <p:to>
                                        <p:strVal val="visible"/>
                                      </p:to>
                                    </p:set>
                                  </p:childTnLst>
                                </p:cTn>
                              </p:par>
                            </p:childTnLst>
                          </p:cTn>
                        </p:par>
                        <p:par>
                          <p:cTn id="11" fill="hold">
                            <p:stCondLst>
                              <p:cond delay="0"/>
                            </p:stCondLst>
                            <p:childTnLst>
                              <p:par>
                                <p:cTn id="12" presetID="42" presetClass="path" presetSubtype="0" accel="50000" decel="50000" fill="hold" nodeType="afterEffect">
                                  <p:stCondLst>
                                    <p:cond delay="0"/>
                                  </p:stCondLst>
                                  <p:childTnLst>
                                    <p:animMotion origin="layout" path="M 4.16667E-6 -7.40741E-7 L 0.27361 0.14815 " pathEditMode="relative" rAng="0" ptsTypes="AA">
                                      <p:cBhvr>
                                        <p:cTn id="13" dur="2000" fill="hold"/>
                                        <p:tgtEl>
                                          <p:spTgt spid="53"/>
                                        </p:tgtEl>
                                        <p:attrNameLst>
                                          <p:attrName>ppt_x</p:attrName>
                                          <p:attrName>ppt_y</p:attrName>
                                        </p:attrNameLst>
                                      </p:cBhvr>
                                      <p:rCtr x="13681" y="740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3" name="群組 62"/>
          <p:cNvGrpSpPr/>
          <p:nvPr/>
        </p:nvGrpSpPr>
        <p:grpSpPr>
          <a:xfrm>
            <a:off x="6135650" y="3777190"/>
            <a:ext cx="1455012" cy="1042192"/>
            <a:chOff x="6428276" y="3804651"/>
            <a:chExt cx="1455012" cy="1042192"/>
          </a:xfrm>
        </p:grpSpPr>
        <p:sp>
          <p:nvSpPr>
            <p:cNvPr id="64" name="矩形 63"/>
            <p:cNvSpPr/>
            <p:nvPr/>
          </p:nvSpPr>
          <p:spPr bwMode="auto">
            <a:xfrm>
              <a:off x="6428276" y="4521785"/>
              <a:ext cx="1455012" cy="325058"/>
            </a:xfrm>
            <a:prstGeom prst="rect">
              <a:avLst/>
            </a:prstGeom>
            <a:ln>
              <a:headEnd type="none" w="med" len="med"/>
              <a:tailEnd type="none" w="med" len="med"/>
            </a:ln>
            <a:extLst/>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r>
                <a:rPr kumimoji="1" lang="en-US" altLang="zh-TW" sz="1400" dirty="0">
                  <a:solidFill>
                    <a:srgbClr val="000000"/>
                  </a:solidFill>
                  <a:ea typeface="新細明體" panose="02020500000000000000" pitchFamily="18" charset="-120"/>
                </a:rPr>
                <a:t>Host </a:t>
              </a:r>
              <a:endParaRPr kumimoji="1" lang="zh-TW" altLang="en-US" sz="1400" dirty="0">
                <a:solidFill>
                  <a:srgbClr val="000000"/>
                </a:solidFill>
                <a:ea typeface="新細明體" panose="02020500000000000000" pitchFamily="18" charset="-120"/>
              </a:endParaRPr>
            </a:p>
          </p:txBody>
        </p:sp>
        <p:sp>
          <p:nvSpPr>
            <p:cNvPr id="83" name="圓角矩形 82"/>
            <p:cNvSpPr/>
            <p:nvPr/>
          </p:nvSpPr>
          <p:spPr bwMode="auto">
            <a:xfrm>
              <a:off x="6433719" y="3804651"/>
              <a:ext cx="1448716" cy="292106"/>
            </a:xfrm>
            <a:prstGeom prst="roundRect">
              <a:avLst/>
            </a:prstGeom>
            <a:ln>
              <a:headEnd type="none" w="med" len="med"/>
              <a:tailEnd type="none" w="med" len="med"/>
            </a:ln>
            <a:extLst/>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zh-TW" sz="900" dirty="0" smtClean="0">
                  <a:solidFill>
                    <a:srgbClr val="FF0000"/>
                  </a:solidFill>
                  <a:latin typeface="Arial" panose="020B0604020202020204" pitchFamily="34" charset="0"/>
                  <a:ea typeface="新細明體" panose="02020500000000000000" pitchFamily="18" charset="-120"/>
                </a:rPr>
                <a:t>L3 Agent</a:t>
              </a:r>
              <a:endParaRPr kumimoji="1" lang="zh-TW" altLang="en-US" sz="400" b="0" i="0" u="none" strike="noStrike" cap="none" normalizeH="0" baseline="0" dirty="0" smtClean="0">
                <a:ln>
                  <a:noFill/>
                </a:ln>
                <a:solidFill>
                  <a:srgbClr val="FF0000"/>
                </a:solidFill>
                <a:effectLst/>
                <a:latin typeface="Arial" panose="020B0604020202020204" pitchFamily="34" charset="0"/>
                <a:ea typeface="新細明體" panose="02020500000000000000" pitchFamily="18" charset="-120"/>
              </a:endParaRPr>
            </a:p>
          </p:txBody>
        </p:sp>
        <p:sp>
          <p:nvSpPr>
            <p:cNvPr id="84" name="矩形 83"/>
            <p:cNvSpPr/>
            <p:nvPr/>
          </p:nvSpPr>
          <p:spPr bwMode="auto">
            <a:xfrm>
              <a:off x="6428276" y="4167914"/>
              <a:ext cx="1454159" cy="286599"/>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r>
                <a:rPr kumimoji="1" lang="en-US" altLang="zh-TW" sz="800" dirty="0" smtClean="0">
                  <a:solidFill>
                    <a:srgbClr val="000000"/>
                  </a:solidFill>
                  <a:ea typeface="新細明體" panose="02020500000000000000" pitchFamily="18" charset="-120"/>
                </a:rPr>
                <a:t>Network node</a:t>
              </a:r>
              <a:endParaRPr kumimoji="1" lang="zh-TW" altLang="en-US" sz="800" dirty="0">
                <a:solidFill>
                  <a:srgbClr val="000000"/>
                </a:solidFill>
                <a:ea typeface="新細明體" panose="02020500000000000000" pitchFamily="18" charset="-120"/>
              </a:endParaRPr>
            </a:p>
          </p:txBody>
        </p:sp>
      </p:grpSp>
      <p:grpSp>
        <p:nvGrpSpPr>
          <p:cNvPr id="48" name="群組 47"/>
          <p:cNvGrpSpPr/>
          <p:nvPr/>
        </p:nvGrpSpPr>
        <p:grpSpPr>
          <a:xfrm>
            <a:off x="3410610" y="3777190"/>
            <a:ext cx="1458125" cy="1041577"/>
            <a:chOff x="2173545" y="5244179"/>
            <a:chExt cx="1458125" cy="1041577"/>
          </a:xfrm>
        </p:grpSpPr>
        <p:sp>
          <p:nvSpPr>
            <p:cNvPr id="49" name="圓角矩形 48"/>
            <p:cNvSpPr/>
            <p:nvPr/>
          </p:nvSpPr>
          <p:spPr bwMode="auto">
            <a:xfrm>
              <a:off x="2176658" y="5248528"/>
              <a:ext cx="683741" cy="292106"/>
            </a:xfrm>
            <a:prstGeom prst="roundRect">
              <a:avLst/>
            </a:prstGeom>
            <a:ln>
              <a:headEnd type="none" w="med" len="med"/>
              <a:tailEnd type="none" w="med" len="med"/>
            </a:ln>
            <a:extLst/>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zh-TW" sz="1200" b="0" i="0" u="none" strike="noStrike" cap="none" normalizeH="0" baseline="0" dirty="0" smtClean="0">
                  <a:ln>
                    <a:noFill/>
                  </a:ln>
                  <a:solidFill>
                    <a:srgbClr val="FF0000"/>
                  </a:solidFill>
                  <a:effectLst/>
                  <a:latin typeface="Arial" panose="020B0604020202020204" pitchFamily="34" charset="0"/>
                  <a:ea typeface="新細明體" panose="02020500000000000000" pitchFamily="18" charset="-120"/>
                </a:rPr>
                <a:t>OVS</a:t>
              </a:r>
              <a:endParaRPr kumimoji="1" lang="zh-TW" altLang="en-US" sz="800" b="0" i="0" u="none" strike="noStrike" cap="none" normalizeH="0" baseline="0" dirty="0" smtClean="0">
                <a:ln>
                  <a:noFill/>
                </a:ln>
                <a:solidFill>
                  <a:srgbClr val="FF0000"/>
                </a:solidFill>
                <a:effectLst/>
                <a:latin typeface="Arial" panose="020B0604020202020204" pitchFamily="34" charset="0"/>
                <a:ea typeface="新細明體" panose="02020500000000000000" pitchFamily="18" charset="-120"/>
              </a:endParaRPr>
            </a:p>
          </p:txBody>
        </p:sp>
        <p:sp>
          <p:nvSpPr>
            <p:cNvPr id="50" name="圓角矩形 49"/>
            <p:cNvSpPr/>
            <p:nvPr/>
          </p:nvSpPr>
          <p:spPr bwMode="auto">
            <a:xfrm>
              <a:off x="2947929" y="5244179"/>
              <a:ext cx="683741" cy="292106"/>
            </a:xfrm>
            <a:prstGeom prst="roundRect">
              <a:avLst/>
            </a:prstGeom>
            <a:ln>
              <a:headEnd type="none" w="med" len="med"/>
              <a:tailEnd type="none" w="med" len="med"/>
            </a:ln>
            <a:extLst/>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zh-TW" sz="900" dirty="0" smtClean="0">
                  <a:solidFill>
                    <a:srgbClr val="FF0000"/>
                  </a:solidFill>
                  <a:latin typeface="Arial" panose="020B0604020202020204" pitchFamily="34" charset="0"/>
                  <a:ea typeface="新細明體" panose="02020500000000000000" pitchFamily="18" charset="-120"/>
                </a:rPr>
                <a:t>L3 Agent</a:t>
              </a:r>
              <a:endParaRPr kumimoji="1" lang="zh-TW" altLang="en-US" sz="400" b="0" i="0" u="none" strike="noStrike" cap="none" normalizeH="0" baseline="0" dirty="0" smtClean="0">
                <a:ln>
                  <a:noFill/>
                </a:ln>
                <a:solidFill>
                  <a:srgbClr val="FF0000"/>
                </a:solidFill>
                <a:effectLst/>
                <a:latin typeface="Arial" panose="020B0604020202020204" pitchFamily="34" charset="0"/>
                <a:ea typeface="新細明體" panose="02020500000000000000" pitchFamily="18" charset="-120"/>
              </a:endParaRPr>
            </a:p>
          </p:txBody>
        </p:sp>
        <p:sp>
          <p:nvSpPr>
            <p:cNvPr id="51" name="矩形 50"/>
            <p:cNvSpPr/>
            <p:nvPr/>
          </p:nvSpPr>
          <p:spPr bwMode="auto">
            <a:xfrm>
              <a:off x="2176658" y="5607442"/>
              <a:ext cx="683741" cy="286599"/>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r>
                <a:rPr kumimoji="1" lang="en-US" altLang="zh-TW" sz="800" dirty="0" smtClean="0">
                  <a:solidFill>
                    <a:srgbClr val="000000"/>
                  </a:solidFill>
                  <a:ea typeface="新細明體" panose="02020500000000000000" pitchFamily="18" charset="-120"/>
                </a:rPr>
                <a:t>Compute node</a:t>
              </a:r>
              <a:endParaRPr kumimoji="1" lang="zh-TW" altLang="en-US" sz="800" dirty="0">
                <a:solidFill>
                  <a:srgbClr val="000000"/>
                </a:solidFill>
                <a:ea typeface="新細明體" panose="02020500000000000000" pitchFamily="18" charset="-120"/>
              </a:endParaRPr>
            </a:p>
          </p:txBody>
        </p:sp>
        <p:sp>
          <p:nvSpPr>
            <p:cNvPr id="52" name="矩形 51"/>
            <p:cNvSpPr/>
            <p:nvPr/>
          </p:nvSpPr>
          <p:spPr bwMode="auto">
            <a:xfrm>
              <a:off x="2947928" y="5607442"/>
              <a:ext cx="683741" cy="286599"/>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r>
                <a:rPr kumimoji="1" lang="en-US" altLang="zh-TW" sz="800" dirty="0" smtClean="0">
                  <a:solidFill>
                    <a:srgbClr val="000000"/>
                  </a:solidFill>
                  <a:ea typeface="新細明體" panose="02020500000000000000" pitchFamily="18" charset="-120"/>
                </a:rPr>
                <a:t>Network node</a:t>
              </a:r>
              <a:endParaRPr kumimoji="1" lang="zh-TW" altLang="en-US" sz="800" dirty="0">
                <a:solidFill>
                  <a:srgbClr val="000000"/>
                </a:solidFill>
                <a:ea typeface="新細明體" panose="02020500000000000000" pitchFamily="18" charset="-120"/>
              </a:endParaRPr>
            </a:p>
          </p:txBody>
        </p:sp>
        <p:sp>
          <p:nvSpPr>
            <p:cNvPr id="54" name="矩形 53"/>
            <p:cNvSpPr/>
            <p:nvPr/>
          </p:nvSpPr>
          <p:spPr bwMode="auto">
            <a:xfrm>
              <a:off x="2173545" y="5960698"/>
              <a:ext cx="1455012" cy="325058"/>
            </a:xfrm>
            <a:prstGeom prst="rect">
              <a:avLst/>
            </a:prstGeom>
            <a:ln>
              <a:headEnd type="none" w="med" len="med"/>
              <a:tailEnd type="none" w="med" len="med"/>
            </a:ln>
            <a:extLst/>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r>
                <a:rPr kumimoji="1" lang="en-US" altLang="zh-TW" sz="1400" dirty="0">
                  <a:solidFill>
                    <a:srgbClr val="000000"/>
                  </a:solidFill>
                  <a:ea typeface="新細明體" panose="02020500000000000000" pitchFamily="18" charset="-120"/>
                </a:rPr>
                <a:t>Host </a:t>
              </a:r>
              <a:endParaRPr kumimoji="1" lang="zh-TW" altLang="en-US" sz="1400" dirty="0">
                <a:solidFill>
                  <a:srgbClr val="000000"/>
                </a:solidFill>
                <a:ea typeface="新細明體" panose="02020500000000000000" pitchFamily="18" charset="-120"/>
              </a:endParaRPr>
            </a:p>
          </p:txBody>
        </p:sp>
      </p:grpSp>
      <p:grpSp>
        <p:nvGrpSpPr>
          <p:cNvPr id="37" name="群組 36"/>
          <p:cNvGrpSpPr/>
          <p:nvPr/>
        </p:nvGrpSpPr>
        <p:grpSpPr>
          <a:xfrm>
            <a:off x="1789307" y="3779589"/>
            <a:ext cx="1458125" cy="1041577"/>
            <a:chOff x="2173545" y="5244179"/>
            <a:chExt cx="1458125" cy="1041577"/>
          </a:xfrm>
        </p:grpSpPr>
        <p:sp>
          <p:nvSpPr>
            <p:cNvPr id="39" name="圓角矩形 38"/>
            <p:cNvSpPr/>
            <p:nvPr/>
          </p:nvSpPr>
          <p:spPr bwMode="auto">
            <a:xfrm>
              <a:off x="2176658" y="5248528"/>
              <a:ext cx="683741" cy="292106"/>
            </a:xfrm>
            <a:prstGeom prst="roundRect">
              <a:avLst/>
            </a:prstGeom>
            <a:ln>
              <a:headEnd type="none" w="med" len="med"/>
              <a:tailEnd type="none" w="med" len="med"/>
            </a:ln>
            <a:extLst/>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zh-TW" sz="1200" b="0" i="0" u="none" strike="noStrike" cap="none" normalizeH="0" baseline="0" dirty="0" smtClean="0">
                  <a:ln>
                    <a:noFill/>
                  </a:ln>
                  <a:solidFill>
                    <a:srgbClr val="FF0000"/>
                  </a:solidFill>
                  <a:effectLst/>
                  <a:latin typeface="Arial" panose="020B0604020202020204" pitchFamily="34" charset="0"/>
                  <a:ea typeface="新細明體" panose="02020500000000000000" pitchFamily="18" charset="-120"/>
                </a:rPr>
                <a:t>OVS</a:t>
              </a:r>
              <a:endParaRPr kumimoji="1" lang="zh-TW" altLang="en-US" sz="800" b="0" i="0" u="none" strike="noStrike" cap="none" normalizeH="0" baseline="0" dirty="0" smtClean="0">
                <a:ln>
                  <a:noFill/>
                </a:ln>
                <a:solidFill>
                  <a:srgbClr val="FF0000"/>
                </a:solidFill>
                <a:effectLst/>
                <a:latin typeface="Arial" panose="020B0604020202020204" pitchFamily="34" charset="0"/>
                <a:ea typeface="新細明體" panose="02020500000000000000" pitchFamily="18" charset="-120"/>
              </a:endParaRPr>
            </a:p>
          </p:txBody>
        </p:sp>
        <p:sp>
          <p:nvSpPr>
            <p:cNvPr id="40" name="圓角矩形 39"/>
            <p:cNvSpPr/>
            <p:nvPr/>
          </p:nvSpPr>
          <p:spPr bwMode="auto">
            <a:xfrm>
              <a:off x="2947929" y="5244179"/>
              <a:ext cx="683741" cy="292106"/>
            </a:xfrm>
            <a:prstGeom prst="roundRect">
              <a:avLst/>
            </a:prstGeom>
            <a:ln>
              <a:headEnd type="none" w="med" len="med"/>
              <a:tailEnd type="none" w="med" len="med"/>
            </a:ln>
            <a:extLst/>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zh-TW" sz="900" dirty="0" smtClean="0">
                  <a:solidFill>
                    <a:srgbClr val="FF0000"/>
                  </a:solidFill>
                  <a:latin typeface="Arial" panose="020B0604020202020204" pitchFamily="34" charset="0"/>
                  <a:ea typeface="新細明體" panose="02020500000000000000" pitchFamily="18" charset="-120"/>
                </a:rPr>
                <a:t>L3 Agent</a:t>
              </a:r>
              <a:endParaRPr kumimoji="1" lang="zh-TW" altLang="en-US" sz="400" b="0" i="0" u="none" strike="noStrike" cap="none" normalizeH="0" baseline="0" dirty="0" smtClean="0">
                <a:ln>
                  <a:noFill/>
                </a:ln>
                <a:solidFill>
                  <a:srgbClr val="FF0000"/>
                </a:solidFill>
                <a:effectLst/>
                <a:latin typeface="Arial" panose="020B0604020202020204" pitchFamily="34" charset="0"/>
                <a:ea typeface="新細明體" panose="02020500000000000000" pitchFamily="18" charset="-120"/>
              </a:endParaRPr>
            </a:p>
          </p:txBody>
        </p:sp>
        <p:sp>
          <p:nvSpPr>
            <p:cNvPr id="45" name="矩形 44"/>
            <p:cNvSpPr/>
            <p:nvPr/>
          </p:nvSpPr>
          <p:spPr bwMode="auto">
            <a:xfrm>
              <a:off x="2176658" y="5607442"/>
              <a:ext cx="683741" cy="286599"/>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r>
                <a:rPr kumimoji="1" lang="en-US" altLang="zh-TW" sz="800" dirty="0" smtClean="0">
                  <a:solidFill>
                    <a:srgbClr val="000000"/>
                  </a:solidFill>
                  <a:ea typeface="新細明體" panose="02020500000000000000" pitchFamily="18" charset="-120"/>
                </a:rPr>
                <a:t>Compute node</a:t>
              </a:r>
              <a:endParaRPr kumimoji="1" lang="zh-TW" altLang="en-US" sz="800" dirty="0">
                <a:solidFill>
                  <a:srgbClr val="000000"/>
                </a:solidFill>
                <a:ea typeface="新細明體" panose="02020500000000000000" pitchFamily="18" charset="-120"/>
              </a:endParaRPr>
            </a:p>
          </p:txBody>
        </p:sp>
        <p:sp>
          <p:nvSpPr>
            <p:cNvPr id="46" name="矩形 45"/>
            <p:cNvSpPr/>
            <p:nvPr/>
          </p:nvSpPr>
          <p:spPr bwMode="auto">
            <a:xfrm>
              <a:off x="2947928" y="5607442"/>
              <a:ext cx="683741" cy="286599"/>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r>
                <a:rPr kumimoji="1" lang="en-US" altLang="zh-TW" sz="800" dirty="0" smtClean="0">
                  <a:solidFill>
                    <a:srgbClr val="000000"/>
                  </a:solidFill>
                  <a:ea typeface="新細明體" panose="02020500000000000000" pitchFamily="18" charset="-120"/>
                </a:rPr>
                <a:t>Network node</a:t>
              </a:r>
              <a:endParaRPr kumimoji="1" lang="zh-TW" altLang="en-US" sz="800" dirty="0">
                <a:solidFill>
                  <a:srgbClr val="000000"/>
                </a:solidFill>
                <a:ea typeface="新細明體" panose="02020500000000000000" pitchFamily="18" charset="-120"/>
              </a:endParaRPr>
            </a:p>
          </p:txBody>
        </p:sp>
        <p:sp>
          <p:nvSpPr>
            <p:cNvPr id="47" name="矩形 46"/>
            <p:cNvSpPr/>
            <p:nvPr/>
          </p:nvSpPr>
          <p:spPr bwMode="auto">
            <a:xfrm>
              <a:off x="2173545" y="5960698"/>
              <a:ext cx="1455012" cy="325058"/>
            </a:xfrm>
            <a:prstGeom prst="rect">
              <a:avLst/>
            </a:prstGeom>
            <a:ln>
              <a:headEnd type="none" w="med" len="med"/>
              <a:tailEnd type="none" w="med" len="med"/>
            </a:ln>
            <a:extLst/>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r>
                <a:rPr kumimoji="1" lang="en-US" altLang="zh-TW" sz="1400" dirty="0">
                  <a:solidFill>
                    <a:srgbClr val="000000"/>
                  </a:solidFill>
                  <a:ea typeface="新細明體" panose="02020500000000000000" pitchFamily="18" charset="-120"/>
                </a:rPr>
                <a:t>Host </a:t>
              </a:r>
              <a:endParaRPr kumimoji="1" lang="zh-TW" altLang="en-US" sz="1400" dirty="0">
                <a:solidFill>
                  <a:srgbClr val="000000"/>
                </a:solidFill>
                <a:ea typeface="新細明體" panose="02020500000000000000" pitchFamily="18" charset="-120"/>
              </a:endParaRPr>
            </a:p>
          </p:txBody>
        </p:sp>
      </p:grpSp>
      <p:sp>
        <p:nvSpPr>
          <p:cNvPr id="2" name="標題 1"/>
          <p:cNvSpPr>
            <a:spLocks noGrp="1"/>
          </p:cNvSpPr>
          <p:nvPr>
            <p:ph type="title"/>
          </p:nvPr>
        </p:nvSpPr>
        <p:spPr/>
        <p:txBody>
          <a:bodyPr/>
          <a:lstStyle/>
          <a:p>
            <a:r>
              <a:rPr lang="en-US" altLang="zh-TW" dirty="0" err="1" smtClean="0"/>
              <a:t>vRouter</a:t>
            </a:r>
            <a:r>
              <a:rPr lang="en-US" altLang="zh-TW" dirty="0" smtClean="0"/>
              <a:t> Relocation and Directly Routing</a:t>
            </a:r>
            <a:endParaRPr lang="zh-TW" altLang="en-US" dirty="0"/>
          </a:p>
        </p:txBody>
      </p:sp>
      <p:sp>
        <p:nvSpPr>
          <p:cNvPr id="31" name="內容版面配置區 36"/>
          <p:cNvSpPr txBox="1">
            <a:spLocks/>
          </p:cNvSpPr>
          <p:nvPr/>
        </p:nvSpPr>
        <p:spPr>
          <a:xfrm>
            <a:off x="468313" y="1196975"/>
            <a:ext cx="8229600" cy="1911350"/>
          </a:xfrm>
          <a:prstGeom prst="rect">
            <a:avLst/>
          </a:prstGeom>
        </p:spPr>
        <p:txBody>
          <a:bodyPr>
            <a:normAutofit/>
          </a:bodyPr>
          <a:lstStyle>
            <a:lvl1pPr marL="342900" indent="-342900" algn="l" rtl="0" eaLnBrk="1" fontAlgn="base" hangingPunct="1">
              <a:spcBef>
                <a:spcPct val="20000"/>
              </a:spcBef>
              <a:spcAft>
                <a:spcPct val="0"/>
              </a:spcAft>
              <a:buFont typeface="Wingdings" panose="05000000000000000000" pitchFamily="2" charset="2"/>
              <a:buChar char="v"/>
              <a:defRPr kumimoji="1" sz="2800" b="1" kern="1200">
                <a:solidFill>
                  <a:schemeClr val="accent2"/>
                </a:solidFill>
                <a:latin typeface="+mn-lt"/>
                <a:ea typeface="+mn-ea"/>
                <a:cs typeface="+mn-cs"/>
              </a:defRPr>
            </a:lvl1pPr>
            <a:lvl2pPr marL="742950" indent="-285750" algn="l" rtl="0" eaLnBrk="1" fontAlgn="base" hangingPunct="1">
              <a:spcBef>
                <a:spcPct val="20000"/>
              </a:spcBef>
              <a:spcAft>
                <a:spcPct val="0"/>
              </a:spcAft>
              <a:buFont typeface="Wingdings" panose="05000000000000000000" pitchFamily="2" charset="2"/>
              <a:buChar char="u"/>
              <a:defRPr kumimoji="1" sz="2400" b="1" kern="1200">
                <a:solidFill>
                  <a:schemeClr val="accent2"/>
                </a:solidFill>
                <a:latin typeface="+mn-lt"/>
                <a:ea typeface="+mn-ea"/>
                <a:cs typeface="+mn-cs"/>
              </a:defRPr>
            </a:lvl2pPr>
            <a:lvl3pPr marL="1143000" indent="-228600" algn="l" rtl="0" eaLnBrk="1" fontAlgn="base" hangingPunct="1">
              <a:spcBef>
                <a:spcPct val="20000"/>
              </a:spcBef>
              <a:spcAft>
                <a:spcPct val="0"/>
              </a:spcAft>
              <a:buFont typeface="Wingdings" panose="05000000000000000000" pitchFamily="2" charset="2"/>
              <a:buChar char="l"/>
              <a:defRPr kumimoji="1" sz="2000" b="1" kern="1200">
                <a:solidFill>
                  <a:srgbClr val="008000"/>
                </a:solidFill>
                <a:latin typeface="+mn-lt"/>
                <a:ea typeface="+mn-ea"/>
                <a:cs typeface="+mn-cs"/>
              </a:defRPr>
            </a:lvl3pPr>
            <a:lvl4pPr marL="1600200" indent="-228600" algn="l" rtl="0" eaLnBrk="1" fontAlgn="base" hangingPunct="1">
              <a:spcBef>
                <a:spcPct val="20000"/>
              </a:spcBef>
              <a:spcAft>
                <a:spcPct val="0"/>
              </a:spcAft>
              <a:buChar char="–"/>
              <a:defRPr kumimoji="1" sz="1600" b="1" kern="1200">
                <a:solidFill>
                  <a:schemeClr val="tx1"/>
                </a:solidFill>
                <a:latin typeface="+mn-lt"/>
                <a:ea typeface="+mn-ea"/>
                <a:cs typeface="+mn-cs"/>
              </a:defRPr>
            </a:lvl4pPr>
            <a:lvl5pPr marL="2057400" indent="-228600" algn="l" rtl="0" eaLnBrk="1" fontAlgn="base" hangingPunct="1">
              <a:spcBef>
                <a:spcPct val="20000"/>
              </a:spcBef>
              <a:spcAft>
                <a:spcPct val="0"/>
              </a:spcAft>
              <a:buChar char="»"/>
              <a:defRPr kumimoji="1" sz="16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endParaRPr lang="en-US" altLang="zh-TW" sz="2400" b="0" dirty="0" smtClean="0">
              <a:latin typeface="Calibri" panose="020F0502020204030204" pitchFamily="34" charset="0"/>
            </a:endParaRPr>
          </a:p>
          <a:p>
            <a:pPr lvl="1">
              <a:defRPr/>
            </a:pPr>
            <a:endParaRPr lang="zh-TW" altLang="en-US" dirty="0"/>
          </a:p>
        </p:txBody>
      </p:sp>
      <p:sp>
        <p:nvSpPr>
          <p:cNvPr id="32" name="內容版面配置區 36"/>
          <p:cNvSpPr txBox="1">
            <a:spLocks/>
          </p:cNvSpPr>
          <p:nvPr/>
        </p:nvSpPr>
        <p:spPr>
          <a:xfrm>
            <a:off x="620713" y="1349375"/>
            <a:ext cx="8229600" cy="954151"/>
          </a:xfrm>
          <a:prstGeom prst="rect">
            <a:avLst/>
          </a:prstGeom>
        </p:spPr>
        <p:txBody>
          <a:bodyPr>
            <a:normAutofit fontScale="92500" lnSpcReduction="20000"/>
          </a:bodyPr>
          <a:lstStyle>
            <a:lvl1pPr marL="342900" indent="-342900" algn="l" rtl="0" eaLnBrk="1" fontAlgn="base" hangingPunct="1">
              <a:spcBef>
                <a:spcPct val="20000"/>
              </a:spcBef>
              <a:spcAft>
                <a:spcPct val="0"/>
              </a:spcAft>
              <a:buFont typeface="Wingdings" panose="05000000000000000000" pitchFamily="2" charset="2"/>
              <a:buChar char="v"/>
              <a:defRPr kumimoji="1" sz="2800" b="1" kern="1200">
                <a:solidFill>
                  <a:schemeClr val="accent2"/>
                </a:solidFill>
                <a:latin typeface="+mn-lt"/>
                <a:ea typeface="+mn-ea"/>
                <a:cs typeface="+mn-cs"/>
              </a:defRPr>
            </a:lvl1pPr>
            <a:lvl2pPr marL="742950" indent="-285750" algn="l" rtl="0" eaLnBrk="1" fontAlgn="base" hangingPunct="1">
              <a:spcBef>
                <a:spcPct val="20000"/>
              </a:spcBef>
              <a:spcAft>
                <a:spcPct val="0"/>
              </a:spcAft>
              <a:buFont typeface="Wingdings" panose="05000000000000000000" pitchFamily="2" charset="2"/>
              <a:buChar char="u"/>
              <a:defRPr kumimoji="1" sz="2400" b="1" kern="1200">
                <a:solidFill>
                  <a:schemeClr val="accent2"/>
                </a:solidFill>
                <a:latin typeface="+mn-lt"/>
                <a:ea typeface="+mn-ea"/>
                <a:cs typeface="+mn-cs"/>
              </a:defRPr>
            </a:lvl2pPr>
            <a:lvl3pPr marL="1143000" indent="-228600" algn="l" rtl="0" eaLnBrk="1" fontAlgn="base" hangingPunct="1">
              <a:spcBef>
                <a:spcPct val="20000"/>
              </a:spcBef>
              <a:spcAft>
                <a:spcPct val="0"/>
              </a:spcAft>
              <a:buFont typeface="Wingdings" panose="05000000000000000000" pitchFamily="2" charset="2"/>
              <a:buChar char="l"/>
              <a:defRPr kumimoji="1" sz="2000" b="1" kern="1200">
                <a:solidFill>
                  <a:srgbClr val="008000"/>
                </a:solidFill>
                <a:latin typeface="+mn-lt"/>
                <a:ea typeface="+mn-ea"/>
                <a:cs typeface="+mn-cs"/>
              </a:defRPr>
            </a:lvl3pPr>
            <a:lvl4pPr marL="1600200" indent="-228600" algn="l" rtl="0" eaLnBrk="1" fontAlgn="base" hangingPunct="1">
              <a:spcBef>
                <a:spcPct val="20000"/>
              </a:spcBef>
              <a:spcAft>
                <a:spcPct val="0"/>
              </a:spcAft>
              <a:buChar char="–"/>
              <a:defRPr kumimoji="1" sz="1600" b="1" kern="1200">
                <a:solidFill>
                  <a:schemeClr val="tx1"/>
                </a:solidFill>
                <a:latin typeface="+mn-lt"/>
                <a:ea typeface="+mn-ea"/>
                <a:cs typeface="+mn-cs"/>
              </a:defRPr>
            </a:lvl4pPr>
            <a:lvl5pPr marL="2057400" indent="-228600" algn="l" rtl="0" eaLnBrk="1" fontAlgn="base" hangingPunct="1">
              <a:spcBef>
                <a:spcPct val="20000"/>
              </a:spcBef>
              <a:spcAft>
                <a:spcPct val="0"/>
              </a:spcAft>
              <a:buChar char="»"/>
              <a:defRPr kumimoji="1" sz="16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90000"/>
              </a:lnSpc>
              <a:defRPr/>
            </a:pPr>
            <a:r>
              <a:rPr lang="en-US" altLang="zh-TW" sz="2600" dirty="0">
                <a:latin typeface="Calibri" panose="020F0502020204030204" pitchFamily="34" charset="0"/>
              </a:rPr>
              <a:t>We move the </a:t>
            </a:r>
            <a:r>
              <a:rPr lang="en-US" altLang="zh-TW" sz="2600" dirty="0" err="1">
                <a:latin typeface="Calibri" panose="020F0502020204030204" pitchFamily="34" charset="0"/>
              </a:rPr>
              <a:t>vRouter</a:t>
            </a:r>
            <a:r>
              <a:rPr lang="en-US" altLang="zh-TW" sz="2600" dirty="0">
                <a:latin typeface="Calibri" panose="020F0502020204030204" pitchFamily="34" charset="0"/>
              </a:rPr>
              <a:t> to compute node by specifying its availability zone and directly connect two subnet by using the </a:t>
            </a:r>
            <a:r>
              <a:rPr lang="en-US" altLang="zh-TW" sz="2600" dirty="0" err="1">
                <a:latin typeface="Calibri" panose="020F0502020204030204" pitchFamily="34" charset="0"/>
              </a:rPr>
              <a:t>vRouter</a:t>
            </a:r>
            <a:endParaRPr lang="en-US" altLang="zh-TW" sz="2600" dirty="0">
              <a:latin typeface="Calibri" panose="020F0502020204030204" pitchFamily="34" charset="0"/>
            </a:endParaRPr>
          </a:p>
          <a:p>
            <a:pPr lvl="1">
              <a:defRPr/>
            </a:pPr>
            <a:endParaRPr lang="zh-TW" altLang="en-US" dirty="0"/>
          </a:p>
        </p:txBody>
      </p:sp>
      <p:pic>
        <p:nvPicPr>
          <p:cNvPr id="41" name="圖片 40"/>
          <p:cNvPicPr>
            <a:picLocks noChangeAspect="1"/>
          </p:cNvPicPr>
          <p:nvPr/>
        </p:nvPicPr>
        <p:blipFill rotWithShape="1">
          <a:blip r:embed="rId2" cstate="print">
            <a:extLst>
              <a:ext uri="{BEBA8EAE-BF5A-486C-A8C5-ECC9F3942E4B}">
                <a14:imgProps xmlns:a14="http://schemas.microsoft.com/office/drawing/2010/main">
                  <a14:imgLayer r:embed="rId3">
                    <a14:imgEffect>
                      <a14:backgroundRemoval t="926" b="81481" l="10494" r="90741"/>
                    </a14:imgEffect>
                  </a14:imgLayer>
                </a14:imgProps>
              </a:ext>
              <a:ext uri="{28A0092B-C50C-407E-A947-70E740481C1C}">
                <a14:useLocalDpi xmlns:a14="http://schemas.microsoft.com/office/drawing/2010/main" val="0"/>
              </a:ext>
            </a:extLst>
          </a:blip>
          <a:srcRect l="9960" r="8892" b="18168"/>
          <a:stretch/>
        </p:blipFill>
        <p:spPr>
          <a:xfrm>
            <a:off x="4087428" y="5748536"/>
            <a:ext cx="715962" cy="481331"/>
          </a:xfrm>
          <a:prstGeom prst="rect">
            <a:avLst/>
          </a:prstGeom>
        </p:spPr>
      </p:pic>
      <p:cxnSp>
        <p:nvCxnSpPr>
          <p:cNvPr id="42" name="直線接點 41"/>
          <p:cNvCxnSpPr>
            <a:endCxn id="41" idx="1"/>
          </p:cNvCxnSpPr>
          <p:nvPr/>
        </p:nvCxnSpPr>
        <p:spPr>
          <a:xfrm>
            <a:off x="3015049" y="4840304"/>
            <a:ext cx="1072379" cy="11488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直線接點 42"/>
          <p:cNvCxnSpPr>
            <a:stCxn id="64" idx="2"/>
            <a:endCxn id="41" idx="3"/>
          </p:cNvCxnSpPr>
          <p:nvPr/>
        </p:nvCxnSpPr>
        <p:spPr>
          <a:xfrm flipH="1">
            <a:off x="4803390" y="4819382"/>
            <a:ext cx="2059766" cy="11698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直線接點 43"/>
          <p:cNvCxnSpPr/>
          <p:nvPr/>
        </p:nvCxnSpPr>
        <p:spPr>
          <a:xfrm>
            <a:off x="4269888" y="4821497"/>
            <a:ext cx="242599" cy="122291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2" name="矩形 61"/>
          <p:cNvSpPr/>
          <p:nvPr/>
        </p:nvSpPr>
        <p:spPr bwMode="auto">
          <a:xfrm>
            <a:off x="6117953" y="3269498"/>
            <a:ext cx="1455012" cy="461319"/>
          </a:xfrm>
          <a:prstGeom prst="rect">
            <a:avLst/>
          </a:prstGeom>
          <a:ln>
            <a:headEnd type="none" w="med" len="med"/>
            <a:tailEnd type="none" w="med" len="med"/>
          </a:ln>
          <a:extLst/>
        </p:spPr>
        <p:style>
          <a:lnRef idx="1">
            <a:schemeClr val="accent3"/>
          </a:lnRef>
          <a:fillRef idx="3">
            <a:schemeClr val="accent3"/>
          </a:fillRef>
          <a:effectRef idx="2">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zh-TW" sz="1400" b="0" i="0" u="none" strike="noStrike" cap="none" normalizeH="0" dirty="0" smtClean="0">
                <a:ln>
                  <a:noFill/>
                </a:ln>
                <a:solidFill>
                  <a:schemeClr val="tx1"/>
                </a:solidFill>
                <a:effectLst/>
                <a:latin typeface="Arial" panose="020B0604020202020204" pitchFamily="34" charset="0"/>
                <a:ea typeface="新細明體" panose="02020500000000000000" pitchFamily="18" charset="-120"/>
              </a:rPr>
              <a:t>Floating IP</a:t>
            </a:r>
            <a:endParaRPr kumimoji="1" lang="zh-TW" altLang="en-US" sz="1400" b="0" i="0" u="none" strike="noStrike" cap="none" normalizeH="0" baseline="0" dirty="0" smtClean="0">
              <a:ln>
                <a:noFill/>
              </a:ln>
              <a:solidFill>
                <a:schemeClr val="tx1"/>
              </a:solidFill>
              <a:effectLst/>
              <a:latin typeface="Arial" panose="020B0604020202020204" pitchFamily="34" charset="0"/>
              <a:ea typeface="新細明體" panose="02020500000000000000" pitchFamily="18" charset="-120"/>
            </a:endParaRPr>
          </a:p>
        </p:txBody>
      </p:sp>
      <p:sp>
        <p:nvSpPr>
          <p:cNvPr id="65" name="圓角矩形圖說文字 64"/>
          <p:cNvSpPr/>
          <p:nvPr/>
        </p:nvSpPr>
        <p:spPr>
          <a:xfrm>
            <a:off x="4037428" y="2031223"/>
            <a:ext cx="1531924" cy="824178"/>
          </a:xfrm>
          <a:prstGeom prst="wedgeRoundRectCallout">
            <a:avLst>
              <a:gd name="adj1" fmla="val -120648"/>
              <a:gd name="adj2" fmla="val 103934"/>
              <a:gd name="adj3" fmla="val 16667"/>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TW" dirty="0" smtClean="0">
                <a:solidFill>
                  <a:schemeClr val="tx1"/>
                </a:solidFill>
              </a:rPr>
              <a:t>Directly Routing</a:t>
            </a:r>
            <a:endParaRPr lang="zh-TW" altLang="en-US" dirty="0">
              <a:solidFill>
                <a:schemeClr val="tx1"/>
              </a:solidFill>
            </a:endParaRPr>
          </a:p>
        </p:txBody>
      </p:sp>
      <p:sp>
        <p:nvSpPr>
          <p:cNvPr id="66" name="圓角矩形圖說文字 65"/>
          <p:cNvSpPr/>
          <p:nvPr/>
        </p:nvSpPr>
        <p:spPr>
          <a:xfrm>
            <a:off x="4523159" y="5395654"/>
            <a:ext cx="1531924" cy="824178"/>
          </a:xfrm>
          <a:prstGeom prst="wedgeRoundRectCallout">
            <a:avLst>
              <a:gd name="adj1" fmla="val -48590"/>
              <a:gd name="adj2" fmla="val -75980"/>
              <a:gd name="adj3" fmla="val 16667"/>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TW" dirty="0" smtClean="0">
                <a:solidFill>
                  <a:schemeClr val="tx1"/>
                </a:solidFill>
              </a:rPr>
              <a:t>Shorter Route</a:t>
            </a:r>
          </a:p>
        </p:txBody>
      </p:sp>
      <p:sp>
        <p:nvSpPr>
          <p:cNvPr id="67" name="文字方塊 66"/>
          <p:cNvSpPr txBox="1"/>
          <p:nvPr/>
        </p:nvSpPr>
        <p:spPr>
          <a:xfrm>
            <a:off x="1561613" y="3040495"/>
            <a:ext cx="1176925" cy="369332"/>
          </a:xfrm>
          <a:prstGeom prst="rect">
            <a:avLst/>
          </a:prstGeom>
          <a:noFill/>
        </p:spPr>
        <p:txBody>
          <a:bodyPr wrap="none" rtlCol="0">
            <a:spAutoFit/>
          </a:bodyPr>
          <a:lstStyle/>
          <a:p>
            <a:r>
              <a:rPr lang="en-US" altLang="zh-TW" dirty="0" smtClean="0"/>
              <a:t>172.16.1.3</a:t>
            </a:r>
            <a:endParaRPr lang="zh-TW" altLang="en-US" dirty="0"/>
          </a:p>
        </p:txBody>
      </p:sp>
      <p:sp>
        <p:nvSpPr>
          <p:cNvPr id="68" name="文字方塊 67"/>
          <p:cNvSpPr txBox="1"/>
          <p:nvPr/>
        </p:nvSpPr>
        <p:spPr>
          <a:xfrm>
            <a:off x="3327001" y="3032141"/>
            <a:ext cx="942887" cy="369332"/>
          </a:xfrm>
          <a:prstGeom prst="rect">
            <a:avLst/>
          </a:prstGeom>
          <a:noFill/>
        </p:spPr>
        <p:txBody>
          <a:bodyPr wrap="none" rtlCol="0">
            <a:spAutoFit/>
          </a:bodyPr>
          <a:lstStyle/>
          <a:p>
            <a:r>
              <a:rPr lang="en-US" altLang="zh-TW" dirty="0" smtClean="0"/>
              <a:t>10.1.1.4</a:t>
            </a:r>
            <a:endParaRPr lang="zh-TW" altLang="en-US" dirty="0"/>
          </a:p>
        </p:txBody>
      </p:sp>
      <p:sp>
        <p:nvSpPr>
          <p:cNvPr id="69" name="文字方塊 68"/>
          <p:cNvSpPr txBox="1"/>
          <p:nvPr/>
        </p:nvSpPr>
        <p:spPr>
          <a:xfrm>
            <a:off x="6081468" y="2938796"/>
            <a:ext cx="1527982" cy="369332"/>
          </a:xfrm>
          <a:prstGeom prst="rect">
            <a:avLst/>
          </a:prstGeom>
          <a:noFill/>
        </p:spPr>
        <p:txBody>
          <a:bodyPr wrap="none" rtlCol="0">
            <a:spAutoFit/>
          </a:bodyPr>
          <a:lstStyle/>
          <a:p>
            <a:r>
              <a:rPr lang="en-US" altLang="zh-TW" dirty="0" smtClean="0"/>
              <a:t>192.168.100.4</a:t>
            </a:r>
            <a:endParaRPr lang="zh-TW" altLang="en-US" dirty="0"/>
          </a:p>
        </p:txBody>
      </p:sp>
      <p:sp>
        <p:nvSpPr>
          <p:cNvPr id="72" name="圓角矩形 71"/>
          <p:cNvSpPr/>
          <p:nvPr/>
        </p:nvSpPr>
        <p:spPr bwMode="auto">
          <a:xfrm>
            <a:off x="1796128" y="3415846"/>
            <a:ext cx="683741" cy="307552"/>
          </a:xfrm>
          <a:prstGeom prst="roundRect">
            <a:avLst/>
          </a:prstGeom>
          <a:ln>
            <a:headEnd type="none" w="med" len="med"/>
            <a:tailEnd type="none" w="med" len="med"/>
          </a:ln>
          <a:extLst/>
        </p:spPr>
        <p:style>
          <a:lnRef idx="1">
            <a:schemeClr val="accent6"/>
          </a:lnRef>
          <a:fillRef idx="2">
            <a:schemeClr val="accent6"/>
          </a:fillRef>
          <a:effectRef idx="1">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zh-TW" sz="1600" b="0" i="0" u="none" strike="noStrike" cap="none" normalizeH="0" baseline="0" dirty="0" smtClean="0">
                <a:ln>
                  <a:noFill/>
                </a:ln>
                <a:solidFill>
                  <a:schemeClr val="tx1"/>
                </a:solidFill>
                <a:effectLst/>
                <a:latin typeface="Arial" panose="020B0604020202020204" pitchFamily="34" charset="0"/>
                <a:ea typeface="新細明體" panose="02020500000000000000" pitchFamily="18" charset="-120"/>
              </a:rPr>
              <a:t>VM</a:t>
            </a:r>
            <a:endParaRPr kumimoji="1" lang="zh-TW" altLang="en-US" sz="1000" b="0" i="0" u="none" strike="noStrike" cap="none" normalizeH="0" baseline="0" dirty="0" smtClean="0">
              <a:ln>
                <a:noFill/>
              </a:ln>
              <a:solidFill>
                <a:schemeClr val="tx1"/>
              </a:solidFill>
              <a:effectLst/>
              <a:latin typeface="Arial" panose="020B0604020202020204" pitchFamily="34" charset="0"/>
              <a:ea typeface="新細明體" panose="02020500000000000000" pitchFamily="18" charset="-120"/>
            </a:endParaRPr>
          </a:p>
        </p:txBody>
      </p:sp>
      <p:sp>
        <p:nvSpPr>
          <p:cNvPr id="77" name="圓角矩形 76"/>
          <p:cNvSpPr/>
          <p:nvPr/>
        </p:nvSpPr>
        <p:spPr bwMode="auto">
          <a:xfrm>
            <a:off x="3415513" y="3426682"/>
            <a:ext cx="683741" cy="307552"/>
          </a:xfrm>
          <a:prstGeom prst="roundRect">
            <a:avLst/>
          </a:prstGeom>
          <a:ln>
            <a:headEnd type="none" w="med" len="med"/>
            <a:tailEnd type="none" w="med" len="med"/>
          </a:ln>
          <a:extLst/>
        </p:spPr>
        <p:style>
          <a:lnRef idx="1">
            <a:schemeClr val="accent6"/>
          </a:lnRef>
          <a:fillRef idx="2">
            <a:schemeClr val="accent6"/>
          </a:fillRef>
          <a:effectRef idx="1">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zh-TW" sz="1600" b="0" i="0" u="none" strike="noStrike" cap="none" normalizeH="0" baseline="0" dirty="0" smtClean="0">
                <a:ln>
                  <a:noFill/>
                </a:ln>
                <a:solidFill>
                  <a:schemeClr val="tx1"/>
                </a:solidFill>
                <a:effectLst/>
                <a:latin typeface="Arial" panose="020B0604020202020204" pitchFamily="34" charset="0"/>
                <a:ea typeface="新細明體" panose="02020500000000000000" pitchFamily="18" charset="-120"/>
              </a:rPr>
              <a:t>VM</a:t>
            </a:r>
            <a:endParaRPr kumimoji="1" lang="zh-TW" altLang="en-US" sz="1000" b="0" i="0" u="none" strike="noStrike" cap="none" normalizeH="0" baseline="0" dirty="0" smtClean="0">
              <a:ln>
                <a:noFill/>
              </a:ln>
              <a:solidFill>
                <a:schemeClr val="tx1"/>
              </a:solidFill>
              <a:effectLst/>
              <a:latin typeface="Arial" panose="020B0604020202020204" pitchFamily="34" charset="0"/>
              <a:ea typeface="新細明體" panose="02020500000000000000" pitchFamily="18" charset="-120"/>
            </a:endParaRPr>
          </a:p>
        </p:txBody>
      </p:sp>
      <p:grpSp>
        <p:nvGrpSpPr>
          <p:cNvPr id="80" name="群組 79"/>
          <p:cNvGrpSpPr/>
          <p:nvPr/>
        </p:nvGrpSpPr>
        <p:grpSpPr>
          <a:xfrm>
            <a:off x="2574244" y="3291678"/>
            <a:ext cx="645896" cy="451694"/>
            <a:chOff x="4583113" y="4209375"/>
            <a:chExt cx="645896" cy="451694"/>
          </a:xfrm>
        </p:grpSpPr>
        <p:pic>
          <p:nvPicPr>
            <p:cNvPr id="81" name="圖片 80"/>
            <p:cNvPicPr>
              <a:picLocks noChangeAspect="1"/>
            </p:cNvPicPr>
            <p:nvPr/>
          </p:nvPicPr>
          <p:blipFill rotWithShape="1">
            <a:blip r:embed="rId4">
              <a:duotone>
                <a:prstClr val="black"/>
                <a:schemeClr val="accent6">
                  <a:tint val="45000"/>
                  <a:satMod val="400000"/>
                </a:schemeClr>
              </a:duotone>
            </a:blip>
            <a:srcRect l="6660" t="10879" r="10229" b="12403"/>
            <a:stretch/>
          </p:blipFill>
          <p:spPr>
            <a:xfrm>
              <a:off x="4704452" y="4209375"/>
              <a:ext cx="524557" cy="403506"/>
            </a:xfrm>
            <a:prstGeom prst="rect">
              <a:avLst/>
            </a:prstGeom>
          </p:spPr>
        </p:pic>
        <p:sp>
          <p:nvSpPr>
            <p:cNvPr id="82" name="文字方塊 81"/>
            <p:cNvSpPr txBox="1"/>
            <p:nvPr/>
          </p:nvSpPr>
          <p:spPr>
            <a:xfrm>
              <a:off x="4583113" y="4260959"/>
              <a:ext cx="377709" cy="400110"/>
            </a:xfrm>
            <a:prstGeom prst="rect">
              <a:avLst/>
            </a:prstGeom>
            <a:noFill/>
          </p:spPr>
          <p:txBody>
            <a:bodyPr wrap="square" rtlCol="0">
              <a:spAutoFit/>
            </a:bodyPr>
            <a:lstStyle/>
            <a:p>
              <a:r>
                <a:rPr lang="en-US" altLang="zh-TW" sz="2000" b="1" i="1" dirty="0" smtClean="0">
                  <a:ln w="6600">
                    <a:solidFill>
                      <a:schemeClr val="accent2"/>
                    </a:solidFill>
                    <a:prstDash val="solid"/>
                  </a:ln>
                  <a:solidFill>
                    <a:srgbClr val="FFFFFF"/>
                  </a:solidFill>
                  <a:effectLst>
                    <a:outerShdw dist="38100" dir="2700000" algn="tl" rotWithShape="0">
                      <a:schemeClr val="accent2"/>
                    </a:outerShdw>
                  </a:effectLst>
                </a:rPr>
                <a:t>V</a:t>
              </a:r>
              <a:endParaRPr lang="zh-TW" altLang="en-US" sz="2000" b="1" i="1" dirty="0">
                <a:ln w="6600">
                  <a:solidFill>
                    <a:schemeClr val="accent2"/>
                  </a:solidFill>
                  <a:prstDash val="solid"/>
                </a:ln>
                <a:solidFill>
                  <a:srgbClr val="FFFFFF"/>
                </a:solidFill>
                <a:effectLst>
                  <a:outerShdw dist="38100" dir="2700000" algn="tl" rotWithShape="0">
                    <a:schemeClr val="accent2"/>
                  </a:outerShdw>
                </a:effectLst>
              </a:endParaRPr>
            </a:p>
          </p:txBody>
        </p:sp>
      </p:grpSp>
      <p:sp>
        <p:nvSpPr>
          <p:cNvPr id="4" name="手繪多邊形 3"/>
          <p:cNvSpPr/>
          <p:nvPr/>
        </p:nvSpPr>
        <p:spPr>
          <a:xfrm>
            <a:off x="3015049" y="3681044"/>
            <a:ext cx="1163287" cy="2153356"/>
          </a:xfrm>
          <a:custGeom>
            <a:avLst/>
            <a:gdLst>
              <a:gd name="connsiteX0" fmla="*/ 0 w 1163287"/>
              <a:gd name="connsiteY0" fmla="*/ 0 h 2153356"/>
              <a:gd name="connsiteX1" fmla="*/ 288324 w 1163287"/>
              <a:gd name="connsiteY1" fmla="*/ 1194486 h 2153356"/>
              <a:gd name="connsiteX2" fmla="*/ 1021492 w 1163287"/>
              <a:gd name="connsiteY2" fmla="*/ 2150075 h 2153356"/>
              <a:gd name="connsiteX3" fmla="*/ 1161535 w 1163287"/>
              <a:gd name="connsiteY3" fmla="*/ 1466335 h 2153356"/>
              <a:gd name="connsiteX4" fmla="*/ 1087395 w 1163287"/>
              <a:gd name="connsiteY4" fmla="*/ 378940 h 21533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3287" h="2153356">
                <a:moveTo>
                  <a:pt x="0" y="0"/>
                </a:moveTo>
                <a:cubicBezTo>
                  <a:pt x="59037" y="418070"/>
                  <a:pt x="118075" y="836140"/>
                  <a:pt x="288324" y="1194486"/>
                </a:cubicBezTo>
                <a:cubicBezTo>
                  <a:pt x="458573" y="1552832"/>
                  <a:pt x="875957" y="2104767"/>
                  <a:pt x="1021492" y="2150075"/>
                </a:cubicBezTo>
                <a:cubicBezTo>
                  <a:pt x="1167027" y="2195383"/>
                  <a:pt x="1150551" y="1761524"/>
                  <a:pt x="1161535" y="1466335"/>
                </a:cubicBezTo>
                <a:cubicBezTo>
                  <a:pt x="1172519" y="1171146"/>
                  <a:pt x="1129957" y="775043"/>
                  <a:pt x="1087395" y="378940"/>
                </a:cubicBezTo>
              </a:path>
            </a:pathLst>
          </a:custGeom>
          <a:noFill/>
          <a:ln>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3" name="乘號 32"/>
          <p:cNvSpPr/>
          <p:nvPr/>
        </p:nvSpPr>
        <p:spPr bwMode="auto">
          <a:xfrm>
            <a:off x="5838297" y="4694609"/>
            <a:ext cx="773892" cy="830109"/>
          </a:xfrm>
          <a:prstGeom prst="mathMultiply">
            <a:avLst>
              <a:gd name="adj1" fmla="val 12875"/>
            </a:avLst>
          </a:prstGeom>
          <a:solidFill>
            <a:srgbClr val="FF0000"/>
          </a:solidFill>
          <a:ln w="9525" cap="flat" cmpd="sng" algn="ctr">
            <a:solidFill>
              <a:srgbClr val="C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TW" altLang="en-US" sz="1800" b="0" i="0" u="none" strike="noStrike" cap="none" normalizeH="0" baseline="0" smtClean="0">
              <a:ln>
                <a:noFill/>
              </a:ln>
              <a:solidFill>
                <a:schemeClr val="tx1"/>
              </a:solidFill>
              <a:effectLst/>
              <a:latin typeface="Arial" panose="020B0604020202020204" pitchFamily="34" charset="0"/>
              <a:ea typeface="新細明體" panose="02020500000000000000" pitchFamily="18" charset="-120"/>
            </a:endParaRPr>
          </a:p>
        </p:txBody>
      </p:sp>
      <p:sp>
        <p:nvSpPr>
          <p:cNvPr id="34" name="乘號 33"/>
          <p:cNvSpPr/>
          <p:nvPr/>
        </p:nvSpPr>
        <p:spPr bwMode="auto">
          <a:xfrm>
            <a:off x="6472594" y="3071137"/>
            <a:ext cx="773892" cy="830109"/>
          </a:xfrm>
          <a:prstGeom prst="mathMultiply">
            <a:avLst>
              <a:gd name="adj1" fmla="val 12875"/>
            </a:avLst>
          </a:prstGeom>
          <a:solidFill>
            <a:srgbClr val="FF0000"/>
          </a:solidFill>
          <a:ln w="9525" cap="flat" cmpd="sng" algn="ctr">
            <a:solidFill>
              <a:srgbClr val="C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TW" altLang="en-US" sz="1800" b="0" i="0" u="none" strike="noStrike" cap="none" normalizeH="0" baseline="0" smtClean="0">
              <a:ln>
                <a:noFill/>
              </a:ln>
              <a:solidFill>
                <a:schemeClr val="tx1"/>
              </a:solidFill>
              <a:effectLst/>
              <a:latin typeface="Arial" panose="020B0604020202020204" pitchFamily="34" charset="0"/>
              <a:ea typeface="新細明體" panose="02020500000000000000" pitchFamily="18" charset="-120"/>
            </a:endParaRPr>
          </a:p>
        </p:txBody>
      </p:sp>
      <p:sp>
        <p:nvSpPr>
          <p:cNvPr id="35" name="文字方塊 34"/>
          <p:cNvSpPr txBox="1"/>
          <p:nvPr/>
        </p:nvSpPr>
        <p:spPr>
          <a:xfrm>
            <a:off x="738193" y="3215937"/>
            <a:ext cx="774571" cy="646331"/>
          </a:xfrm>
          <a:prstGeom prst="rect">
            <a:avLst/>
          </a:prstGeom>
          <a:solidFill>
            <a:schemeClr val="bg1"/>
          </a:solidFill>
          <a:ln>
            <a:solidFill>
              <a:schemeClr val="tx1"/>
            </a:solidFill>
          </a:ln>
        </p:spPr>
        <p:txBody>
          <a:bodyPr wrap="none" rtlCol="0">
            <a:spAutoFit/>
          </a:bodyPr>
          <a:lstStyle/>
          <a:p>
            <a:r>
              <a:rPr lang="en-US" altLang="zh-TW" dirty="0" err="1" smtClean="0"/>
              <a:t>iPerf</a:t>
            </a:r>
            <a:endParaRPr lang="en-US" altLang="zh-TW" dirty="0" smtClean="0"/>
          </a:p>
          <a:p>
            <a:r>
              <a:rPr lang="en-US" altLang="zh-TW" dirty="0" smtClean="0"/>
              <a:t>Client</a:t>
            </a:r>
            <a:endParaRPr lang="zh-TW" altLang="en-US" dirty="0"/>
          </a:p>
        </p:txBody>
      </p:sp>
      <p:sp>
        <p:nvSpPr>
          <p:cNvPr id="36" name="文字方塊 35"/>
          <p:cNvSpPr txBox="1"/>
          <p:nvPr/>
        </p:nvSpPr>
        <p:spPr>
          <a:xfrm>
            <a:off x="4486848" y="3020096"/>
            <a:ext cx="864339" cy="646331"/>
          </a:xfrm>
          <a:prstGeom prst="rect">
            <a:avLst/>
          </a:prstGeom>
          <a:solidFill>
            <a:schemeClr val="bg1"/>
          </a:solidFill>
          <a:ln>
            <a:solidFill>
              <a:schemeClr val="tx1"/>
            </a:solidFill>
          </a:ln>
        </p:spPr>
        <p:txBody>
          <a:bodyPr wrap="none" rtlCol="0">
            <a:spAutoFit/>
          </a:bodyPr>
          <a:lstStyle/>
          <a:p>
            <a:r>
              <a:rPr lang="en-US" altLang="zh-TW" dirty="0" err="1" smtClean="0"/>
              <a:t>iPerf</a:t>
            </a:r>
            <a:endParaRPr lang="en-US" altLang="zh-TW" dirty="0" smtClean="0"/>
          </a:p>
          <a:p>
            <a:r>
              <a:rPr lang="en-US" altLang="zh-TW" dirty="0" smtClean="0"/>
              <a:t>Server</a:t>
            </a:r>
            <a:endParaRPr lang="zh-TW" altLang="en-US" dirty="0"/>
          </a:p>
        </p:txBody>
      </p:sp>
      <p:sp>
        <p:nvSpPr>
          <p:cNvPr id="38" name="文字方塊 37"/>
          <p:cNvSpPr txBox="1"/>
          <p:nvPr/>
        </p:nvSpPr>
        <p:spPr>
          <a:xfrm>
            <a:off x="6020154" y="5592713"/>
            <a:ext cx="3159839" cy="923330"/>
          </a:xfrm>
          <a:prstGeom prst="rect">
            <a:avLst/>
          </a:prstGeom>
          <a:noFill/>
        </p:spPr>
        <p:txBody>
          <a:bodyPr wrap="none" rtlCol="0">
            <a:spAutoFit/>
          </a:bodyPr>
          <a:lstStyle/>
          <a:p>
            <a:r>
              <a:rPr lang="en-US" altLang="zh-TW" dirty="0" smtClean="0"/>
              <a:t>Public Net: 192.168.100.0/24</a:t>
            </a:r>
          </a:p>
          <a:p>
            <a:r>
              <a:rPr lang="en-US" altLang="zh-TW" dirty="0" smtClean="0"/>
              <a:t>Subnet 1: 172.16.1.0/24</a:t>
            </a:r>
          </a:p>
          <a:p>
            <a:r>
              <a:rPr lang="en-US" altLang="zh-TW" dirty="0" smtClean="0"/>
              <a:t>Subnet 2: 10.1.1.0/24</a:t>
            </a:r>
            <a:endParaRPr lang="zh-TW" altLang="en-US" dirty="0"/>
          </a:p>
        </p:txBody>
      </p:sp>
      <p:sp>
        <p:nvSpPr>
          <p:cNvPr id="8" name="手繪多邊形 7"/>
          <p:cNvSpPr/>
          <p:nvPr/>
        </p:nvSpPr>
        <p:spPr bwMode="auto">
          <a:xfrm>
            <a:off x="2141838" y="3723503"/>
            <a:ext cx="799070" cy="748429"/>
          </a:xfrm>
          <a:custGeom>
            <a:avLst/>
            <a:gdLst>
              <a:gd name="connsiteX0" fmla="*/ 0 w 799070"/>
              <a:gd name="connsiteY0" fmla="*/ 0 h 748429"/>
              <a:gd name="connsiteX1" fmla="*/ 107092 w 799070"/>
              <a:gd name="connsiteY1" fmla="*/ 527221 h 748429"/>
              <a:gd name="connsiteX2" fmla="*/ 354227 w 799070"/>
              <a:gd name="connsiteY2" fmla="*/ 741405 h 748429"/>
              <a:gd name="connsiteX3" fmla="*/ 659027 w 799070"/>
              <a:gd name="connsiteY3" fmla="*/ 634313 h 748429"/>
              <a:gd name="connsiteX4" fmla="*/ 799070 w 799070"/>
              <a:gd name="connsiteY4" fmla="*/ 49427 h 7484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9070" h="748429">
                <a:moveTo>
                  <a:pt x="0" y="0"/>
                </a:moveTo>
                <a:cubicBezTo>
                  <a:pt x="24027" y="201827"/>
                  <a:pt x="48054" y="403654"/>
                  <a:pt x="107092" y="527221"/>
                </a:cubicBezTo>
                <a:cubicBezTo>
                  <a:pt x="166130" y="650788"/>
                  <a:pt x="262238" y="723556"/>
                  <a:pt x="354227" y="741405"/>
                </a:cubicBezTo>
                <a:cubicBezTo>
                  <a:pt x="446216" y="759254"/>
                  <a:pt x="584887" y="749642"/>
                  <a:pt x="659027" y="634313"/>
                </a:cubicBezTo>
                <a:cubicBezTo>
                  <a:pt x="733167" y="518984"/>
                  <a:pt x="766118" y="284205"/>
                  <a:pt x="799070" y="49427"/>
                </a:cubicBezTo>
              </a:path>
            </a:pathLst>
          </a:custGeom>
          <a:noFill/>
          <a:ln w="19050" cap="flat" cmpd="sng" algn="ctr">
            <a:solidFill>
              <a:srgbClr val="FF0000"/>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TW" altLang="en-US" sz="1800" b="0" i="0" u="none" strike="noStrike" cap="none" normalizeH="0" baseline="0" smtClean="0">
              <a:ln>
                <a:noFill/>
              </a:ln>
              <a:solidFill>
                <a:schemeClr val="tx1"/>
              </a:solidFill>
              <a:effectLst/>
              <a:latin typeface="Arial" panose="020B0604020202020204" pitchFamily="34" charset="0"/>
              <a:ea typeface="新細明體" panose="02020500000000000000" pitchFamily="18" charset="-120"/>
            </a:endParaRPr>
          </a:p>
        </p:txBody>
      </p:sp>
      <p:cxnSp>
        <p:nvCxnSpPr>
          <p:cNvPr id="10" name="直線單箭頭接點 9"/>
          <p:cNvCxnSpPr>
            <a:stCxn id="36" idx="1"/>
            <a:endCxn id="77" idx="3"/>
          </p:cNvCxnSpPr>
          <p:nvPr/>
        </p:nvCxnSpPr>
        <p:spPr bwMode="auto">
          <a:xfrm flipH="1">
            <a:off x="4099254" y="3343262"/>
            <a:ext cx="387594" cy="237196"/>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 name="直線單箭頭接點 11"/>
          <p:cNvCxnSpPr>
            <a:stCxn id="35" idx="3"/>
            <a:endCxn id="72" idx="1"/>
          </p:cNvCxnSpPr>
          <p:nvPr/>
        </p:nvCxnSpPr>
        <p:spPr bwMode="auto">
          <a:xfrm>
            <a:off x="1512764" y="3539103"/>
            <a:ext cx="283364" cy="30519"/>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42769057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5"/>
                                        </p:tgtEl>
                                        <p:attrNameLst>
                                          <p:attrName>style.visibility</p:attrName>
                                        </p:attrNameLst>
                                      </p:cBhvr>
                                      <p:to>
                                        <p:strVal val="visible"/>
                                      </p:to>
                                    </p:set>
                                    <p:animEffect transition="in" filter="fade">
                                      <p:cBhvr>
                                        <p:cTn id="17" dur="500"/>
                                        <p:tgtEl>
                                          <p:spTgt spid="6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4"/>
                                        </p:tgtEl>
                                        <p:attrNameLst>
                                          <p:attrName>style.visibility</p:attrName>
                                        </p:attrNameLst>
                                      </p:cBhvr>
                                      <p:to>
                                        <p:strVal val="visible"/>
                                      </p:to>
                                    </p:set>
                                    <p:animEffect transition="in" filter="fade">
                                      <p:cBhvr>
                                        <p:cTn id="22" dur="500"/>
                                        <p:tgtEl>
                                          <p:spTgt spid="3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6"/>
                                        </p:tgtEl>
                                        <p:attrNameLst>
                                          <p:attrName>style.visibility</p:attrName>
                                        </p:attrNameLst>
                                      </p:cBhvr>
                                      <p:to>
                                        <p:strVal val="visible"/>
                                      </p:to>
                                    </p:set>
                                    <p:animEffect transition="in" filter="fade">
                                      <p:cBhvr>
                                        <p:cTn id="27" dur="500"/>
                                        <p:tgtEl>
                                          <p:spTgt spid="6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3"/>
                                        </p:tgtEl>
                                        <p:attrNameLst>
                                          <p:attrName>style.visibility</p:attrName>
                                        </p:attrNameLst>
                                      </p:cBhvr>
                                      <p:to>
                                        <p:strVal val="visible"/>
                                      </p:to>
                                    </p:set>
                                    <p:animEffect transition="in" filter="fade">
                                      <p:cBhvr>
                                        <p:cTn id="32"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animBg="1"/>
      <p:bldP spid="66" grpId="0" animBg="1"/>
      <p:bldP spid="4" grpId="0" animBg="1"/>
      <p:bldP spid="33" grpId="0" animBg="1"/>
      <p:bldP spid="34" grpId="0" animBg="1"/>
      <p:bldP spid="8"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Boot up VMs</a:t>
            </a:r>
            <a:endParaRPr lang="zh-TW" altLang="en-US" dirty="0"/>
          </a:p>
        </p:txBody>
      </p:sp>
      <p:sp>
        <p:nvSpPr>
          <p:cNvPr id="3" name="內容版面配置區 2"/>
          <p:cNvSpPr>
            <a:spLocks noGrp="1"/>
          </p:cNvSpPr>
          <p:nvPr>
            <p:ph idx="1"/>
          </p:nvPr>
        </p:nvSpPr>
        <p:spPr>
          <a:xfrm>
            <a:off x="457200" y="1600200"/>
            <a:ext cx="8229600" cy="1093573"/>
          </a:xfrm>
        </p:spPr>
        <p:txBody>
          <a:bodyPr/>
          <a:lstStyle/>
          <a:p>
            <a:r>
              <a:rPr lang="en-US" altLang="zh-TW" sz="2400" b="0" dirty="0" smtClean="0">
                <a:latin typeface="Calibri" panose="020F0502020204030204" pitchFamily="34" charset="0"/>
              </a:rPr>
              <a:t>There are some steps to boot up a VM</a:t>
            </a:r>
            <a:endParaRPr lang="zh-TW" altLang="en-US" sz="2400" b="0" dirty="0">
              <a:latin typeface="Calibri" panose="020F0502020204030204" pitchFamily="34" charset="0"/>
            </a:endParaRPr>
          </a:p>
        </p:txBody>
      </p:sp>
      <p:grpSp>
        <p:nvGrpSpPr>
          <p:cNvPr id="6" name="群組 5"/>
          <p:cNvGrpSpPr/>
          <p:nvPr/>
        </p:nvGrpSpPr>
        <p:grpSpPr>
          <a:xfrm>
            <a:off x="2465877" y="2696731"/>
            <a:ext cx="2653348" cy="1949293"/>
            <a:chOff x="2589444" y="1694575"/>
            <a:chExt cx="2653348" cy="1949293"/>
          </a:xfrm>
        </p:grpSpPr>
        <p:sp>
          <p:nvSpPr>
            <p:cNvPr id="7" name="圓角矩形 6"/>
            <p:cNvSpPr/>
            <p:nvPr/>
          </p:nvSpPr>
          <p:spPr>
            <a:xfrm>
              <a:off x="3573383" y="1694575"/>
              <a:ext cx="1669409" cy="1216403"/>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dirty="0"/>
            </a:p>
          </p:txBody>
        </p:sp>
        <p:sp>
          <p:nvSpPr>
            <p:cNvPr id="8" name="矩形 7"/>
            <p:cNvSpPr/>
            <p:nvPr/>
          </p:nvSpPr>
          <p:spPr>
            <a:xfrm>
              <a:off x="3770070" y="1862953"/>
              <a:ext cx="298264" cy="3433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solidFill>
                    <a:srgbClr val="FF0000"/>
                  </a:solidFill>
                </a:rPr>
                <a:t>I</a:t>
              </a:r>
              <a:endParaRPr lang="zh-TW" altLang="en-US" dirty="0">
                <a:solidFill>
                  <a:srgbClr val="FF0000"/>
                </a:solidFill>
              </a:endParaRPr>
            </a:p>
          </p:txBody>
        </p:sp>
        <p:sp>
          <p:nvSpPr>
            <p:cNvPr id="9" name="矩形 8"/>
            <p:cNvSpPr/>
            <p:nvPr/>
          </p:nvSpPr>
          <p:spPr>
            <a:xfrm>
              <a:off x="4265020" y="1862953"/>
              <a:ext cx="298264" cy="3433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solidFill>
                    <a:srgbClr val="FF0000"/>
                  </a:solidFill>
                </a:rPr>
                <a:t>I</a:t>
              </a:r>
              <a:endParaRPr lang="zh-TW" altLang="en-US" dirty="0">
                <a:solidFill>
                  <a:srgbClr val="FF0000"/>
                </a:solidFill>
              </a:endParaRPr>
            </a:p>
          </p:txBody>
        </p:sp>
        <p:sp>
          <p:nvSpPr>
            <p:cNvPr id="10" name="矩形 9"/>
            <p:cNvSpPr/>
            <p:nvPr/>
          </p:nvSpPr>
          <p:spPr>
            <a:xfrm>
              <a:off x="4759970" y="1862953"/>
              <a:ext cx="298264" cy="3433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solidFill>
                    <a:srgbClr val="FF0000"/>
                  </a:solidFill>
                </a:rPr>
                <a:t>I</a:t>
              </a:r>
              <a:endParaRPr lang="zh-TW" altLang="en-US" dirty="0">
                <a:solidFill>
                  <a:srgbClr val="FF0000"/>
                </a:solidFill>
              </a:endParaRPr>
            </a:p>
          </p:txBody>
        </p:sp>
        <p:sp>
          <p:nvSpPr>
            <p:cNvPr id="11" name="矩形 10"/>
            <p:cNvSpPr/>
            <p:nvPr/>
          </p:nvSpPr>
          <p:spPr>
            <a:xfrm>
              <a:off x="3770070" y="2374682"/>
              <a:ext cx="298264" cy="3433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solidFill>
                    <a:srgbClr val="FF0000"/>
                  </a:solidFill>
                </a:rPr>
                <a:t>I</a:t>
              </a:r>
              <a:endParaRPr lang="zh-TW" altLang="en-US" dirty="0">
                <a:solidFill>
                  <a:srgbClr val="FF0000"/>
                </a:solidFill>
              </a:endParaRPr>
            </a:p>
          </p:txBody>
        </p:sp>
        <p:sp>
          <p:nvSpPr>
            <p:cNvPr id="12" name="文字方塊 11"/>
            <p:cNvSpPr txBox="1"/>
            <p:nvPr/>
          </p:nvSpPr>
          <p:spPr>
            <a:xfrm>
              <a:off x="4280083" y="2603201"/>
              <a:ext cx="880497" cy="307777"/>
            </a:xfrm>
            <a:prstGeom prst="rect">
              <a:avLst/>
            </a:prstGeom>
            <a:noFill/>
          </p:spPr>
          <p:txBody>
            <a:bodyPr wrap="none" rtlCol="0">
              <a:spAutoFit/>
            </a:bodyPr>
            <a:lstStyle/>
            <a:p>
              <a:r>
                <a:rPr lang="en-US" altLang="zh-TW" sz="1400" dirty="0" smtClean="0"/>
                <a:t>Image DB</a:t>
              </a:r>
              <a:endParaRPr lang="zh-TW" altLang="en-US" sz="1400" dirty="0"/>
            </a:p>
          </p:txBody>
        </p:sp>
        <p:sp>
          <p:nvSpPr>
            <p:cNvPr id="13" name="文字方塊 12"/>
            <p:cNvSpPr txBox="1"/>
            <p:nvPr/>
          </p:nvSpPr>
          <p:spPr>
            <a:xfrm>
              <a:off x="3732584" y="2905204"/>
              <a:ext cx="1351006" cy="738664"/>
            </a:xfrm>
            <a:prstGeom prst="rect">
              <a:avLst/>
            </a:prstGeom>
            <a:noFill/>
          </p:spPr>
          <p:txBody>
            <a:bodyPr wrap="square" rtlCol="0">
              <a:spAutoFit/>
            </a:bodyPr>
            <a:lstStyle/>
            <a:p>
              <a:pPr algn="ctr"/>
              <a:r>
                <a:rPr lang="en-US" altLang="zh-TW" sz="1400" dirty="0" smtClean="0"/>
                <a:t>Register the image with the platform</a:t>
              </a:r>
            </a:p>
          </p:txBody>
        </p:sp>
        <p:sp>
          <p:nvSpPr>
            <p:cNvPr id="14" name="向右箭號 13"/>
            <p:cNvSpPr/>
            <p:nvPr/>
          </p:nvSpPr>
          <p:spPr>
            <a:xfrm>
              <a:off x="2589444" y="2176405"/>
              <a:ext cx="590397" cy="396553"/>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15" name="群組 14"/>
          <p:cNvGrpSpPr/>
          <p:nvPr/>
        </p:nvGrpSpPr>
        <p:grpSpPr>
          <a:xfrm>
            <a:off x="5537419" y="2693773"/>
            <a:ext cx="2683833" cy="1949293"/>
            <a:chOff x="5660986" y="1691617"/>
            <a:chExt cx="2683833" cy="1949293"/>
          </a:xfrm>
        </p:grpSpPr>
        <p:sp>
          <p:nvSpPr>
            <p:cNvPr id="16" name="圓角矩形 15"/>
            <p:cNvSpPr/>
            <p:nvPr/>
          </p:nvSpPr>
          <p:spPr>
            <a:xfrm>
              <a:off x="6675410" y="1691617"/>
              <a:ext cx="1669409" cy="1216403"/>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dirty="0"/>
            </a:p>
          </p:txBody>
        </p:sp>
        <p:sp>
          <p:nvSpPr>
            <p:cNvPr id="17" name="矩形 16"/>
            <p:cNvSpPr/>
            <p:nvPr/>
          </p:nvSpPr>
          <p:spPr>
            <a:xfrm>
              <a:off x="7015862" y="1815782"/>
              <a:ext cx="988503" cy="6475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600" dirty="0" smtClean="0">
                  <a:solidFill>
                    <a:srgbClr val="FF0000"/>
                  </a:solidFill>
                </a:rPr>
                <a:t>VM Instance</a:t>
              </a:r>
              <a:endParaRPr lang="zh-TW" altLang="en-US" sz="1600" dirty="0">
                <a:solidFill>
                  <a:srgbClr val="FF0000"/>
                </a:solidFill>
              </a:endParaRPr>
            </a:p>
          </p:txBody>
        </p:sp>
        <p:sp>
          <p:nvSpPr>
            <p:cNvPr id="18" name="文字方塊 17"/>
            <p:cNvSpPr txBox="1"/>
            <p:nvPr/>
          </p:nvSpPr>
          <p:spPr>
            <a:xfrm>
              <a:off x="6864904" y="2602857"/>
              <a:ext cx="1290418" cy="307777"/>
            </a:xfrm>
            <a:prstGeom prst="rect">
              <a:avLst/>
            </a:prstGeom>
            <a:noFill/>
          </p:spPr>
          <p:txBody>
            <a:bodyPr wrap="none" rtlCol="0">
              <a:spAutoFit/>
            </a:bodyPr>
            <a:lstStyle/>
            <a:p>
              <a:r>
                <a:rPr lang="en-US" altLang="zh-TW" sz="1400" dirty="0" smtClean="0"/>
                <a:t>Compute Node</a:t>
              </a:r>
              <a:endParaRPr lang="zh-TW" altLang="en-US" sz="1400" dirty="0"/>
            </a:p>
          </p:txBody>
        </p:sp>
        <p:sp>
          <p:nvSpPr>
            <p:cNvPr id="19" name="文字方塊 18"/>
            <p:cNvSpPr txBox="1"/>
            <p:nvPr/>
          </p:nvSpPr>
          <p:spPr>
            <a:xfrm>
              <a:off x="6834610" y="2902246"/>
              <a:ext cx="1351006" cy="738664"/>
            </a:xfrm>
            <a:prstGeom prst="rect">
              <a:avLst/>
            </a:prstGeom>
            <a:noFill/>
          </p:spPr>
          <p:txBody>
            <a:bodyPr wrap="square" rtlCol="0">
              <a:spAutoFit/>
            </a:bodyPr>
            <a:lstStyle/>
            <a:p>
              <a:pPr algn="ctr"/>
              <a:r>
                <a:rPr lang="en-US" altLang="zh-TW" sz="1400" dirty="0" smtClean="0"/>
                <a:t>Activate VNF instance in a compute node</a:t>
              </a:r>
            </a:p>
          </p:txBody>
        </p:sp>
        <p:sp>
          <p:nvSpPr>
            <p:cNvPr id="20" name="向右箭號 19"/>
            <p:cNvSpPr/>
            <p:nvPr/>
          </p:nvSpPr>
          <p:spPr>
            <a:xfrm>
              <a:off x="5660986" y="2190161"/>
              <a:ext cx="590397" cy="396553"/>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21" name="雲朵形 20"/>
          <p:cNvSpPr/>
          <p:nvPr/>
        </p:nvSpPr>
        <p:spPr bwMode="auto">
          <a:xfrm>
            <a:off x="3271688" y="5005242"/>
            <a:ext cx="2025664" cy="1375719"/>
          </a:xfrm>
          <a:prstGeom prst="cloud">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zh-TW" sz="1400" b="0" i="0" u="none" strike="noStrike" cap="none" normalizeH="0" baseline="0" dirty="0" smtClean="0">
                <a:ln>
                  <a:noFill/>
                </a:ln>
                <a:solidFill>
                  <a:schemeClr val="tx1"/>
                </a:solidFill>
                <a:effectLst/>
                <a:latin typeface="Arial" panose="020B0604020202020204" pitchFamily="34" charset="0"/>
                <a:ea typeface="新細明體" panose="02020500000000000000" pitchFamily="18" charset="-120"/>
              </a:rPr>
              <a:t>Create Networks</a:t>
            </a:r>
          </a:p>
          <a:p>
            <a:pPr marL="0" marR="0" indent="0" algn="ctr" defTabSz="914400" rtl="0" eaLnBrk="1" fontAlgn="base" latinLnBrk="0" hangingPunct="1">
              <a:lnSpc>
                <a:spcPct val="100000"/>
              </a:lnSpc>
              <a:spcBef>
                <a:spcPct val="0"/>
              </a:spcBef>
              <a:spcAft>
                <a:spcPct val="0"/>
              </a:spcAft>
              <a:buClrTx/>
              <a:buSzTx/>
              <a:buFontTx/>
              <a:buNone/>
              <a:tabLst/>
            </a:pPr>
            <a:endParaRPr kumimoji="1" lang="zh-TW" altLang="en-US" sz="1400" b="0" i="0" u="none" strike="noStrike" cap="none" normalizeH="0" baseline="0" dirty="0" smtClean="0">
              <a:ln>
                <a:noFill/>
              </a:ln>
              <a:solidFill>
                <a:schemeClr val="tx1"/>
              </a:solidFill>
              <a:effectLst/>
              <a:latin typeface="Arial" panose="020B0604020202020204" pitchFamily="34" charset="0"/>
              <a:ea typeface="新細明體" panose="02020500000000000000" pitchFamily="18" charset="-120"/>
            </a:endParaRPr>
          </a:p>
        </p:txBody>
      </p:sp>
      <p:grpSp>
        <p:nvGrpSpPr>
          <p:cNvPr id="36" name="群組 35"/>
          <p:cNvGrpSpPr/>
          <p:nvPr/>
        </p:nvGrpSpPr>
        <p:grpSpPr>
          <a:xfrm>
            <a:off x="868487" y="2795132"/>
            <a:ext cx="1725806" cy="2160064"/>
            <a:chOff x="868487" y="2795132"/>
            <a:chExt cx="1725806" cy="2160064"/>
          </a:xfrm>
        </p:grpSpPr>
        <p:sp>
          <p:nvSpPr>
            <p:cNvPr id="4" name="矩形 3"/>
            <p:cNvSpPr/>
            <p:nvPr/>
          </p:nvSpPr>
          <p:spPr>
            <a:xfrm>
              <a:off x="1086790" y="2795132"/>
              <a:ext cx="914401" cy="10132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solidFill>
                    <a:srgbClr val="FF0000"/>
                  </a:solidFill>
                </a:rPr>
                <a:t>VM Image</a:t>
              </a:r>
              <a:endParaRPr lang="zh-TW" altLang="en-US" dirty="0">
                <a:solidFill>
                  <a:srgbClr val="FF0000"/>
                </a:solidFill>
              </a:endParaRPr>
            </a:p>
          </p:txBody>
        </p:sp>
        <p:sp>
          <p:nvSpPr>
            <p:cNvPr id="5" name="文字方塊 4"/>
            <p:cNvSpPr txBox="1"/>
            <p:nvPr/>
          </p:nvSpPr>
          <p:spPr>
            <a:xfrm>
              <a:off x="868487" y="3808455"/>
              <a:ext cx="1351006" cy="738664"/>
            </a:xfrm>
            <a:prstGeom prst="rect">
              <a:avLst/>
            </a:prstGeom>
            <a:noFill/>
          </p:spPr>
          <p:txBody>
            <a:bodyPr wrap="square" rtlCol="0">
              <a:spAutoFit/>
            </a:bodyPr>
            <a:lstStyle/>
            <a:p>
              <a:pPr algn="ctr"/>
              <a:r>
                <a:rPr lang="en-US" altLang="zh-TW" sz="1400" dirty="0" smtClean="0"/>
                <a:t>Prepare an Image</a:t>
              </a:r>
              <a:r>
                <a:rPr lang="zh-TW" altLang="en-US" sz="1400" dirty="0" smtClean="0"/>
                <a:t> </a:t>
              </a:r>
              <a:r>
                <a:rPr lang="en-US" altLang="zh-TW" sz="1400" dirty="0" smtClean="0"/>
                <a:t>for the VNF</a:t>
              </a:r>
            </a:p>
          </p:txBody>
        </p:sp>
        <p:sp>
          <p:nvSpPr>
            <p:cNvPr id="31" name="向右箭號 30"/>
            <p:cNvSpPr/>
            <p:nvPr/>
          </p:nvSpPr>
          <p:spPr>
            <a:xfrm rot="13155609">
              <a:off x="2003896" y="4558643"/>
              <a:ext cx="590397" cy="396553"/>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37" name="群組 36"/>
          <p:cNvGrpSpPr/>
          <p:nvPr/>
        </p:nvGrpSpPr>
        <p:grpSpPr>
          <a:xfrm>
            <a:off x="5850586" y="4742246"/>
            <a:ext cx="2160220" cy="1052419"/>
            <a:chOff x="5850586" y="4742246"/>
            <a:chExt cx="2160220" cy="1052419"/>
          </a:xfrm>
        </p:grpSpPr>
        <p:sp>
          <p:nvSpPr>
            <p:cNvPr id="32" name="右彎箭號 31"/>
            <p:cNvSpPr/>
            <p:nvPr/>
          </p:nvSpPr>
          <p:spPr bwMode="auto">
            <a:xfrm rot="10800000">
              <a:off x="5850586" y="4742246"/>
              <a:ext cx="813816" cy="868680"/>
            </a:xfrm>
            <a:prstGeom prst="bentArrow">
              <a:avLst/>
            </a:prstGeom>
            <a:solidFill>
              <a:srgbClr val="FF0000"/>
            </a:solidFill>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lt1"/>
                </a:solidFill>
              </a:endParaRPr>
            </a:p>
          </p:txBody>
        </p:sp>
        <p:sp>
          <p:nvSpPr>
            <p:cNvPr id="33" name="文字方塊 32"/>
            <p:cNvSpPr txBox="1"/>
            <p:nvPr/>
          </p:nvSpPr>
          <p:spPr>
            <a:xfrm>
              <a:off x="6659800" y="5056001"/>
              <a:ext cx="1351006" cy="738664"/>
            </a:xfrm>
            <a:prstGeom prst="rect">
              <a:avLst/>
            </a:prstGeom>
            <a:noFill/>
          </p:spPr>
          <p:txBody>
            <a:bodyPr wrap="square" rtlCol="0">
              <a:spAutoFit/>
            </a:bodyPr>
            <a:lstStyle/>
            <a:p>
              <a:pPr algn="ctr"/>
              <a:r>
                <a:rPr lang="en-US" altLang="zh-TW" sz="1400" dirty="0" smtClean="0"/>
                <a:t>Connect the VMs to the Networks</a:t>
              </a:r>
            </a:p>
          </p:txBody>
        </p:sp>
      </p:grpSp>
    </p:spTree>
    <p:extLst>
      <p:ext uri="{BB962C8B-B14F-4D97-AF65-F5344CB8AC3E}">
        <p14:creationId xmlns:p14="http://schemas.microsoft.com/office/powerpoint/2010/main" val="32586590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wipe(down)">
                                      <p:cBhvr>
                                        <p:cTn id="7" dur="500"/>
                                        <p:tgtEl>
                                          <p:spTgt spid="3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wipe(left)">
                                      <p:cBhvr>
                                        <p:cTn id="17" dur="5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nodeType="click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wipe(right)">
                                      <p:cBhvr>
                                        <p:cTn id="22"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Create Network</a:t>
            </a:r>
            <a:endParaRPr lang="zh-TW" altLang="en-US" dirty="0"/>
          </a:p>
        </p:txBody>
      </p:sp>
      <p:pic>
        <p:nvPicPr>
          <p:cNvPr id="10" name="圖片 9"/>
          <p:cNvPicPr>
            <a:picLocks noChangeAspect="1"/>
          </p:cNvPicPr>
          <p:nvPr/>
        </p:nvPicPr>
        <p:blipFill rotWithShape="1">
          <a:blip r:embed="rId2"/>
          <a:srcRect t="3042"/>
          <a:stretch/>
        </p:blipFill>
        <p:spPr>
          <a:xfrm>
            <a:off x="766949" y="1746064"/>
            <a:ext cx="7811356" cy="410244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 name="圖片 4"/>
          <p:cNvPicPr>
            <a:picLocks noChangeAspect="1"/>
          </p:cNvPicPr>
          <p:nvPr/>
        </p:nvPicPr>
        <p:blipFill rotWithShape="1">
          <a:blip r:embed="rId3"/>
          <a:srcRect l="31068" t="11330" r="31131" b="39525"/>
          <a:stretch/>
        </p:blipFill>
        <p:spPr>
          <a:xfrm>
            <a:off x="1141059" y="1937287"/>
            <a:ext cx="4610745" cy="324689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圖片 5"/>
          <p:cNvPicPr>
            <a:picLocks noChangeAspect="1"/>
          </p:cNvPicPr>
          <p:nvPr/>
        </p:nvPicPr>
        <p:blipFill rotWithShape="1">
          <a:blip r:embed="rId4"/>
          <a:srcRect l="31068" t="11075" r="31009" b="28776"/>
          <a:stretch/>
        </p:blipFill>
        <p:spPr>
          <a:xfrm>
            <a:off x="1542074" y="2144011"/>
            <a:ext cx="4757979" cy="408767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圖片 6"/>
          <p:cNvPicPr>
            <a:picLocks noChangeAspect="1"/>
          </p:cNvPicPr>
          <p:nvPr/>
        </p:nvPicPr>
        <p:blipFill rotWithShape="1">
          <a:blip r:embed="rId5"/>
          <a:srcRect l="31019" t="11442" r="31034" b="21964"/>
          <a:stretch/>
        </p:blipFill>
        <p:spPr>
          <a:xfrm>
            <a:off x="1913064" y="2378992"/>
            <a:ext cx="4626244" cy="439764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497076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VM Images</a:t>
            </a:r>
            <a:endParaRPr lang="zh-TW" altLang="en-US" dirty="0"/>
          </a:p>
        </p:txBody>
      </p:sp>
      <p:pic>
        <p:nvPicPr>
          <p:cNvPr id="3" name="圖片 2"/>
          <p:cNvPicPr>
            <a:picLocks noChangeAspect="1"/>
          </p:cNvPicPr>
          <p:nvPr/>
        </p:nvPicPr>
        <p:blipFill rotWithShape="1">
          <a:blip r:embed="rId2"/>
          <a:srcRect t="3144"/>
          <a:stretch/>
        </p:blipFill>
        <p:spPr>
          <a:xfrm>
            <a:off x="746939" y="1356691"/>
            <a:ext cx="7650121" cy="401350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10962646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圖片 9"/>
          <p:cNvPicPr>
            <a:picLocks noChangeAspect="1"/>
          </p:cNvPicPr>
          <p:nvPr/>
        </p:nvPicPr>
        <p:blipFill rotWithShape="1">
          <a:blip r:embed="rId2"/>
          <a:srcRect t="3059"/>
          <a:stretch/>
        </p:blipFill>
        <p:spPr>
          <a:xfrm>
            <a:off x="444321" y="1522593"/>
            <a:ext cx="8196178" cy="430377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標題 1"/>
          <p:cNvSpPr>
            <a:spLocks noGrp="1"/>
          </p:cNvSpPr>
          <p:nvPr>
            <p:ph type="title"/>
          </p:nvPr>
        </p:nvSpPr>
        <p:spPr/>
        <p:txBody>
          <a:bodyPr/>
          <a:lstStyle/>
          <a:p>
            <a:r>
              <a:rPr lang="en-US" altLang="zh-TW" dirty="0" smtClean="0"/>
              <a:t>Create VM</a:t>
            </a:r>
            <a:endParaRPr lang="zh-TW" altLang="en-US" dirty="0"/>
          </a:p>
        </p:txBody>
      </p:sp>
      <p:pic>
        <p:nvPicPr>
          <p:cNvPr id="3" name="圖片 2"/>
          <p:cNvPicPr>
            <a:picLocks noChangeAspect="1"/>
          </p:cNvPicPr>
          <p:nvPr/>
        </p:nvPicPr>
        <p:blipFill rotWithShape="1">
          <a:blip r:embed="rId3"/>
          <a:srcRect l="26594" t="9751" r="26615" b="41039"/>
          <a:stretch/>
        </p:blipFill>
        <p:spPr>
          <a:xfrm>
            <a:off x="835108" y="1936275"/>
            <a:ext cx="4670855" cy="266082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矩形 3"/>
          <p:cNvSpPr/>
          <p:nvPr/>
        </p:nvSpPr>
        <p:spPr bwMode="auto">
          <a:xfrm>
            <a:off x="2027534" y="3184399"/>
            <a:ext cx="2286002" cy="461319"/>
          </a:xfrm>
          <a:prstGeom prst="rect">
            <a:avLst/>
          </a:prstGeom>
          <a:noFill/>
          <a:ln w="28575"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TW" altLang="en-US" sz="1800" b="0" i="0" u="none" strike="noStrike" cap="none" normalizeH="0" baseline="0" smtClean="0">
              <a:ln>
                <a:noFill/>
              </a:ln>
              <a:solidFill>
                <a:schemeClr val="tx1"/>
              </a:solidFill>
              <a:effectLst/>
              <a:latin typeface="Arial" panose="020B0604020202020204" pitchFamily="34" charset="0"/>
              <a:ea typeface="新細明體" panose="02020500000000000000" pitchFamily="18" charset="-120"/>
            </a:endParaRPr>
          </a:p>
        </p:txBody>
      </p:sp>
      <p:pic>
        <p:nvPicPr>
          <p:cNvPr id="8" name="圖片 7"/>
          <p:cNvPicPr>
            <a:picLocks noChangeAspect="1"/>
          </p:cNvPicPr>
          <p:nvPr/>
        </p:nvPicPr>
        <p:blipFill rotWithShape="1">
          <a:blip r:embed="rId4"/>
          <a:srcRect l="26657" t="9821" r="26570" b="5608"/>
          <a:stretch/>
        </p:blipFill>
        <p:spPr>
          <a:xfrm>
            <a:off x="1225895" y="2283285"/>
            <a:ext cx="4670855" cy="457471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 name="圖片 4"/>
          <p:cNvPicPr>
            <a:picLocks noChangeAspect="1"/>
          </p:cNvPicPr>
          <p:nvPr/>
        </p:nvPicPr>
        <p:blipFill rotWithShape="1">
          <a:blip r:embed="rId5"/>
          <a:srcRect l="26595" t="11162" r="26683" b="28932"/>
          <a:stretch/>
        </p:blipFill>
        <p:spPr>
          <a:xfrm>
            <a:off x="1635071" y="2557124"/>
            <a:ext cx="4707255" cy="326924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786525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nodeType="clickEffect">
                                  <p:stCondLst>
                                    <p:cond delay="0"/>
                                  </p:stCondLst>
                                  <p:childTnLst>
                                    <p:set>
                                      <p:cBhvr rctx="PPT">
                                        <p:cTn id="6" dur="indefinite"/>
                                        <p:tgtEl>
                                          <p:spTgt spid="10"/>
                                        </p:tgtEl>
                                        <p:attrNameLst>
                                          <p:attrName>style.opacity</p:attrName>
                                        </p:attrNameLst>
                                      </p:cBhvr>
                                      <p:to>
                                        <p:strVal val="0.25"/>
                                      </p:to>
                                    </p:set>
                                    <p:animEffect filter="image" prLst="opacity: 0.25">
                                      <p:cBhvr rctx="IE">
                                        <p:cTn id="7" dur="indefinite"/>
                                        <p:tgtEl>
                                          <p:spTgt spid="10"/>
                                        </p:tgtEl>
                                      </p:cBhvr>
                                    </p:animEffect>
                                  </p:childTnLst>
                                </p:cTn>
                              </p:par>
                            </p:childTnLst>
                          </p:cTn>
                        </p:par>
                        <p:par>
                          <p:cTn id="8" fill="hold">
                            <p:stCondLst>
                              <p:cond delay="0"/>
                            </p:stCondLst>
                            <p:childTnLst>
                              <p:par>
                                <p:cTn id="9" presetID="1" presetClass="entr" presetSubtype="0"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9" presetClass="emph" presetSubtype="0" nodeType="clickEffect">
                                  <p:stCondLst>
                                    <p:cond delay="0"/>
                                  </p:stCondLst>
                                  <p:childTnLst>
                                    <p:set>
                                      <p:cBhvr rctx="PPT">
                                        <p:cTn id="18" dur="indefinite"/>
                                        <p:tgtEl>
                                          <p:spTgt spid="3"/>
                                        </p:tgtEl>
                                        <p:attrNameLst>
                                          <p:attrName>style.opacity</p:attrName>
                                        </p:attrNameLst>
                                      </p:cBhvr>
                                      <p:to>
                                        <p:strVal val="0.25"/>
                                      </p:to>
                                    </p:set>
                                    <p:animEffect filter="image" prLst="opacity: 0.25">
                                      <p:cBhvr rctx="IE">
                                        <p:cTn id="19" dur="indefinite"/>
                                        <p:tgtEl>
                                          <p:spTgt spid="3"/>
                                        </p:tgtEl>
                                      </p:cBhvr>
                                    </p:animEffect>
                                  </p:childTnLst>
                                </p:cTn>
                              </p:par>
                            </p:childTnLst>
                          </p:cTn>
                        </p:par>
                        <p:par>
                          <p:cTn id="20" fill="hold">
                            <p:stCondLst>
                              <p:cond delay="0"/>
                            </p:stCondLst>
                            <p:childTnLst>
                              <p:par>
                                <p:cTn id="21" presetID="10" presetClass="entr" presetSubtype="0" fill="hold"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Security Group</a:t>
            </a:r>
            <a:endParaRPr lang="zh-TW" altLang="en-US" dirty="0"/>
          </a:p>
        </p:txBody>
      </p:sp>
      <p:pic>
        <p:nvPicPr>
          <p:cNvPr id="3" name="圖片 2"/>
          <p:cNvPicPr>
            <a:picLocks noChangeAspect="1"/>
          </p:cNvPicPr>
          <p:nvPr/>
        </p:nvPicPr>
        <p:blipFill rotWithShape="1">
          <a:blip r:embed="rId2"/>
          <a:srcRect t="8311"/>
          <a:stretch/>
        </p:blipFill>
        <p:spPr>
          <a:xfrm>
            <a:off x="218727" y="2023923"/>
            <a:ext cx="8583394" cy="426291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408384581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p:txBody>
          <a:bodyPr/>
          <a:lstStyle/>
          <a:p>
            <a:r>
              <a:rPr lang="en-US" altLang="zh-TW" dirty="0"/>
              <a:t>ETSI NFV</a:t>
            </a:r>
            <a:r>
              <a:rPr lang="en-US" altLang="en-US" dirty="0" smtClean="0">
                <a:latin typeface="Helvetica Neue" charset="0"/>
                <a:cs typeface="Helvetica Neue" charset="0"/>
              </a:rPr>
              <a:t> Architecture Framework</a:t>
            </a:r>
          </a:p>
        </p:txBody>
      </p:sp>
      <p:sp>
        <p:nvSpPr>
          <p:cNvPr id="6" name="內容版面配置區 2"/>
          <p:cNvSpPr>
            <a:spLocks noGrp="1"/>
          </p:cNvSpPr>
          <p:nvPr>
            <p:ph idx="1"/>
          </p:nvPr>
        </p:nvSpPr>
        <p:spPr>
          <a:xfrm>
            <a:off x="457200" y="1600201"/>
            <a:ext cx="8229600" cy="4522304"/>
          </a:xfrm>
        </p:spPr>
        <p:txBody>
          <a:bodyPr/>
          <a:lstStyle/>
          <a:p>
            <a:r>
              <a:rPr lang="en-US" altLang="zh-TW" sz="2400" dirty="0" smtClean="0">
                <a:latin typeface="Calibri" panose="020F0502020204030204" pitchFamily="34" charset="0"/>
              </a:rPr>
              <a:t>OPNFV primarily focuses on NFVI</a:t>
            </a:r>
          </a:p>
        </p:txBody>
      </p:sp>
      <p:sp>
        <p:nvSpPr>
          <p:cNvPr id="10245"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MS PGothic" panose="020B0600070205080204" pitchFamily="34" charset="-128"/>
              </a:defRPr>
            </a:lvl1pPr>
            <a:lvl2pPr marL="742950" indent="-285750">
              <a:defRPr>
                <a:solidFill>
                  <a:schemeClr val="tx1"/>
                </a:solidFill>
                <a:latin typeface="Calibri" panose="020F0502020204030204" pitchFamily="34" charset="0"/>
                <a:ea typeface="MS PGothic" panose="020B0600070205080204" pitchFamily="34" charset="-128"/>
              </a:defRPr>
            </a:lvl2pPr>
            <a:lvl3pPr marL="1143000" indent="-228600">
              <a:defRPr>
                <a:solidFill>
                  <a:schemeClr val="tx1"/>
                </a:solidFill>
                <a:latin typeface="Calibri" panose="020F0502020204030204" pitchFamily="34" charset="0"/>
                <a:ea typeface="MS PGothic" panose="020B0600070205080204" pitchFamily="34" charset="-128"/>
              </a:defRPr>
            </a:lvl3pPr>
            <a:lvl4pPr marL="1600200" indent="-228600">
              <a:defRPr>
                <a:solidFill>
                  <a:schemeClr val="tx1"/>
                </a:solidFill>
                <a:latin typeface="Calibri" panose="020F0502020204030204" pitchFamily="34" charset="0"/>
                <a:ea typeface="MS PGothic" panose="020B0600070205080204" pitchFamily="34" charset="-128"/>
              </a:defRPr>
            </a:lvl4pPr>
            <a:lvl5pPr marL="2057400" indent="-228600">
              <a:defRPr>
                <a:solidFill>
                  <a:schemeClr val="tx1"/>
                </a:solidFill>
                <a:latin typeface="Calibri" panose="020F0502020204030204" pitchFamily="34" charset="0"/>
                <a:ea typeface="MS PGothic" panose="020B0600070205080204" pitchFamily="34" charset="-128"/>
              </a:defRPr>
            </a:lvl5pPr>
            <a:lvl6pPr marL="2514600" indent="-228600" defTabSz="455613"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2971800" indent="-228600" defTabSz="455613"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3429000" indent="-228600" defTabSz="455613"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3886200" indent="-228600" defTabSz="455613"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fld id="{7CD293A7-A95A-4C87-ADAD-C5F4A226E49F}" type="slidenum">
              <a:rPr lang="en-US" altLang="en-US">
                <a:solidFill>
                  <a:srgbClr val="898989"/>
                </a:solidFill>
                <a:latin typeface="Helvetica Neue Light" charset="0"/>
              </a:rPr>
              <a:pPr/>
              <a:t>3</a:t>
            </a:fld>
            <a:endParaRPr lang="en-US" altLang="en-US">
              <a:solidFill>
                <a:srgbClr val="898989"/>
              </a:solidFill>
              <a:latin typeface="Helvetica Neue Light" charset="0"/>
            </a:endParaRPr>
          </a:p>
        </p:txBody>
      </p:sp>
      <p:sp>
        <p:nvSpPr>
          <p:cNvPr id="10243" name="TextBox 4"/>
          <p:cNvSpPr txBox="1">
            <a:spLocks noChangeArrowheads="1"/>
          </p:cNvSpPr>
          <p:nvPr/>
        </p:nvSpPr>
        <p:spPr bwMode="auto">
          <a:xfrm>
            <a:off x="9994900" y="4324350"/>
            <a:ext cx="184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14" tIns="45707" rIns="91414" bIns="45707">
            <a:spAutoFit/>
          </a:bodyPr>
          <a:lstStyle>
            <a:lvl1pPr>
              <a:defRPr>
                <a:solidFill>
                  <a:schemeClr val="tx1"/>
                </a:solidFill>
                <a:latin typeface="Calibri" panose="020F0502020204030204" pitchFamily="34" charset="0"/>
                <a:ea typeface="MS PGothic" panose="020B0600070205080204" pitchFamily="34" charset="-128"/>
              </a:defRPr>
            </a:lvl1pPr>
            <a:lvl2pPr marL="742950" indent="-285750">
              <a:defRPr>
                <a:solidFill>
                  <a:schemeClr val="tx1"/>
                </a:solidFill>
                <a:latin typeface="Calibri" panose="020F0502020204030204" pitchFamily="34" charset="0"/>
                <a:ea typeface="MS PGothic" panose="020B0600070205080204" pitchFamily="34" charset="-128"/>
              </a:defRPr>
            </a:lvl2pPr>
            <a:lvl3pPr marL="1143000" indent="-228600">
              <a:defRPr>
                <a:solidFill>
                  <a:schemeClr val="tx1"/>
                </a:solidFill>
                <a:latin typeface="Calibri" panose="020F0502020204030204" pitchFamily="34" charset="0"/>
                <a:ea typeface="MS PGothic" panose="020B0600070205080204" pitchFamily="34" charset="-128"/>
              </a:defRPr>
            </a:lvl3pPr>
            <a:lvl4pPr marL="1600200" indent="-228600">
              <a:defRPr>
                <a:solidFill>
                  <a:schemeClr val="tx1"/>
                </a:solidFill>
                <a:latin typeface="Calibri" panose="020F0502020204030204" pitchFamily="34" charset="0"/>
                <a:ea typeface="MS PGothic" panose="020B0600070205080204" pitchFamily="34" charset="-128"/>
              </a:defRPr>
            </a:lvl4pPr>
            <a:lvl5pPr marL="2057400" indent="-228600">
              <a:defRPr>
                <a:solidFill>
                  <a:schemeClr val="tx1"/>
                </a:solidFill>
                <a:latin typeface="Calibri" panose="020F0502020204030204" pitchFamily="34" charset="0"/>
                <a:ea typeface="MS PGothic" panose="020B0600070205080204" pitchFamily="34" charset="-128"/>
              </a:defRPr>
            </a:lvl5pPr>
            <a:lvl6pPr marL="2514600" indent="-228600" defTabSz="455613"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2971800" indent="-228600" defTabSz="455613"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3429000" indent="-228600" defTabSz="455613"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3886200" indent="-228600" defTabSz="455613"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pPr eaLnBrk="1" hangingPunct="1"/>
            <a:endParaRPr lang="en-US" altLang="en-US"/>
          </a:p>
        </p:txBody>
      </p:sp>
      <p:pic>
        <p:nvPicPr>
          <p:cNvPr id="10244" name="Picture 5" descr="opnfv_diagram_FINAL.jp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12106" y="2081942"/>
            <a:ext cx="5919788" cy="3867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8701760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Define Flavors</a:t>
            </a:r>
            <a:endParaRPr lang="zh-TW" altLang="en-US" dirty="0"/>
          </a:p>
        </p:txBody>
      </p:sp>
      <p:pic>
        <p:nvPicPr>
          <p:cNvPr id="3" name="圖片 2"/>
          <p:cNvPicPr>
            <a:picLocks noChangeAspect="1"/>
          </p:cNvPicPr>
          <p:nvPr/>
        </p:nvPicPr>
        <p:blipFill rotWithShape="1">
          <a:blip r:embed="rId2"/>
          <a:srcRect t="3253"/>
          <a:stretch/>
        </p:blipFill>
        <p:spPr>
          <a:xfrm>
            <a:off x="457200" y="1329144"/>
            <a:ext cx="7653783" cy="401095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矩形 3"/>
          <p:cNvSpPr/>
          <p:nvPr/>
        </p:nvSpPr>
        <p:spPr bwMode="auto">
          <a:xfrm>
            <a:off x="1384342" y="2347784"/>
            <a:ext cx="5197080" cy="147060"/>
          </a:xfrm>
          <a:prstGeom prst="rect">
            <a:avLst/>
          </a:prstGeom>
          <a:noFill/>
          <a:ln w="28575"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TW" altLang="en-US" sz="1800" b="0" i="0" u="none" strike="noStrike" cap="none" normalizeH="0" baseline="0" smtClean="0">
              <a:ln>
                <a:noFill/>
              </a:ln>
              <a:solidFill>
                <a:schemeClr val="tx1"/>
              </a:solidFill>
              <a:effectLst/>
              <a:latin typeface="Arial" panose="020B0604020202020204" pitchFamily="34" charset="0"/>
              <a:ea typeface="新細明體" panose="02020500000000000000" pitchFamily="18" charset="-120"/>
            </a:endParaRPr>
          </a:p>
        </p:txBody>
      </p:sp>
      <p:sp>
        <p:nvSpPr>
          <p:cNvPr id="5" name="矩形 4"/>
          <p:cNvSpPr/>
          <p:nvPr/>
        </p:nvSpPr>
        <p:spPr bwMode="auto">
          <a:xfrm>
            <a:off x="6853882" y="1956487"/>
            <a:ext cx="646670" cy="218303"/>
          </a:xfrm>
          <a:prstGeom prst="rect">
            <a:avLst/>
          </a:prstGeom>
          <a:noFill/>
          <a:ln w="28575"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TW" altLang="en-US" sz="1800" b="0" i="0" u="none" strike="noStrike" cap="none" normalizeH="0" baseline="0" smtClean="0">
              <a:ln>
                <a:noFill/>
              </a:ln>
              <a:solidFill>
                <a:schemeClr val="tx1"/>
              </a:solidFill>
              <a:effectLst/>
              <a:latin typeface="Arial" panose="020B0604020202020204" pitchFamily="34" charset="0"/>
              <a:ea typeface="新細明體" panose="02020500000000000000" pitchFamily="18" charset="-120"/>
            </a:endParaRPr>
          </a:p>
        </p:txBody>
      </p:sp>
      <p:sp>
        <p:nvSpPr>
          <p:cNvPr id="7" name="矩形 6"/>
          <p:cNvSpPr/>
          <p:nvPr/>
        </p:nvSpPr>
        <p:spPr bwMode="auto">
          <a:xfrm>
            <a:off x="1384342" y="2921535"/>
            <a:ext cx="5197080" cy="147060"/>
          </a:xfrm>
          <a:prstGeom prst="rect">
            <a:avLst/>
          </a:prstGeom>
          <a:noFill/>
          <a:ln w="28575"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TW" altLang="en-US" sz="1800" b="0" i="0" u="none" strike="noStrike" cap="none" normalizeH="0" baseline="0" smtClean="0">
              <a:ln>
                <a:noFill/>
              </a:ln>
              <a:solidFill>
                <a:schemeClr val="tx1"/>
              </a:solidFill>
              <a:effectLst/>
              <a:latin typeface="Arial" panose="020B0604020202020204" pitchFamily="34" charset="0"/>
              <a:ea typeface="新細明體" panose="02020500000000000000" pitchFamily="18" charset="-120"/>
            </a:endParaRPr>
          </a:p>
        </p:txBody>
      </p:sp>
      <p:sp>
        <p:nvSpPr>
          <p:cNvPr id="8" name="矩形 7"/>
          <p:cNvSpPr/>
          <p:nvPr/>
        </p:nvSpPr>
        <p:spPr bwMode="auto">
          <a:xfrm>
            <a:off x="1384342" y="3439954"/>
            <a:ext cx="5197080" cy="147060"/>
          </a:xfrm>
          <a:prstGeom prst="rect">
            <a:avLst/>
          </a:prstGeom>
          <a:noFill/>
          <a:ln w="28575"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TW" altLang="en-US" sz="1800" b="0" i="0" u="none" strike="noStrike" cap="none" normalizeH="0" baseline="0" smtClean="0">
              <a:ln>
                <a:noFill/>
              </a:ln>
              <a:solidFill>
                <a:schemeClr val="tx1"/>
              </a:solidFill>
              <a:effectLst/>
              <a:latin typeface="Arial" panose="020B0604020202020204" pitchFamily="34" charset="0"/>
              <a:ea typeface="新細明體" panose="02020500000000000000" pitchFamily="18" charset="-120"/>
            </a:endParaRPr>
          </a:p>
        </p:txBody>
      </p:sp>
      <p:pic>
        <p:nvPicPr>
          <p:cNvPr id="6" name="圖片 5"/>
          <p:cNvPicPr>
            <a:picLocks noChangeAspect="1"/>
          </p:cNvPicPr>
          <p:nvPr/>
        </p:nvPicPr>
        <p:blipFill rotWithShape="1">
          <a:blip r:embed="rId3"/>
          <a:srcRect l="30952" t="9841" r="30934" b="12376"/>
          <a:stretch/>
        </p:blipFill>
        <p:spPr>
          <a:xfrm>
            <a:off x="895826" y="1847717"/>
            <a:ext cx="4798503" cy="530441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413571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9" presetClass="emph" presetSubtype="0" nodeType="clickEffect">
                                  <p:stCondLst>
                                    <p:cond delay="0"/>
                                  </p:stCondLst>
                                  <p:childTnLst>
                                    <p:set>
                                      <p:cBhvr rctx="PPT">
                                        <p:cTn id="22" dur="indefinite"/>
                                        <p:tgtEl>
                                          <p:spTgt spid="3"/>
                                        </p:tgtEl>
                                        <p:attrNameLst>
                                          <p:attrName>style.opacity</p:attrName>
                                        </p:attrNameLst>
                                      </p:cBhvr>
                                      <p:to>
                                        <p:strVal val="0.25"/>
                                      </p:to>
                                    </p:set>
                                    <p:animEffect filter="image" prLst="opacity: 0.25">
                                      <p:cBhvr rctx="IE">
                                        <p:cTn id="23" dur="indefinite"/>
                                        <p:tgtEl>
                                          <p:spTgt spid="3"/>
                                        </p:tgtEl>
                                      </p:cBhvr>
                                    </p:animEffect>
                                  </p:childTnLst>
                                </p:cTn>
                              </p:par>
                              <p:par>
                                <p:cTn id="24" presetID="1" presetClass="entr" presetSubtype="0" fill="hold" nodeType="withEffect">
                                  <p:stCondLst>
                                    <p:cond delay="0"/>
                                  </p:stCondLst>
                                  <p:childTnLst>
                                    <p:set>
                                      <p:cBhvr>
                                        <p:cTn id="25"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animBg="1"/>
      <p:bldP spid="8"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Availability Zones</a:t>
            </a:r>
            <a:endParaRPr lang="zh-TW" altLang="en-US" dirty="0"/>
          </a:p>
        </p:txBody>
      </p:sp>
      <p:pic>
        <p:nvPicPr>
          <p:cNvPr id="2050" name="Picture 2" descr="https://encrypted-tbn3.gstatic.com/images?q=tbn:ANd9GcQpUX08oB_b9nsItXFAuSDBef1YM5wL4quxtsZfOfONkAyIuurK"/>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05735" y="2600114"/>
            <a:ext cx="536403" cy="67344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https://encrypted-tbn3.gstatic.com/images?q=tbn:ANd9GcQpUX08oB_b9nsItXFAuSDBef1YM5wL4quxtsZfOfONkAyIuurK"/>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28080" y="2936838"/>
            <a:ext cx="536403" cy="67344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https://encrypted-tbn3.gstatic.com/images?q=tbn:ANd9GcQpUX08oB_b9nsItXFAuSDBef1YM5wL4quxtsZfOfONkAyIuurK"/>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13019" y="2662125"/>
            <a:ext cx="536403" cy="67344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https://encrypted-tbn3.gstatic.com/images?q=tbn:ANd9GcQpUX08oB_b9nsItXFAuSDBef1YM5wL4quxtsZfOfONkAyIuurK"/>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53743" y="3335573"/>
            <a:ext cx="536403" cy="67344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https://encrypted-tbn3.gstatic.com/images?q=tbn:ANd9GcQpUX08oB_b9nsItXFAuSDBef1YM5wL4quxtsZfOfONkAyIuurK"/>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76845" y="2662125"/>
            <a:ext cx="536403" cy="67344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https://encrypted-tbn3.gstatic.com/images?q=tbn:ANd9GcQpUX08oB_b9nsItXFAuSDBef1YM5wL4quxtsZfOfONkAyIuurK"/>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87051" y="4447029"/>
            <a:ext cx="536403" cy="67344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https://encrypted-tbn3.gstatic.com/images?q=tbn:ANd9GcQpUX08oB_b9nsItXFAuSDBef1YM5wL4quxtsZfOfONkAyIuurK"/>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27775" y="5120477"/>
            <a:ext cx="536403" cy="67344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https://encrypted-tbn3.gstatic.com/images?q=tbn:ANd9GcQpUX08oB_b9nsItXFAuSDBef1YM5wL4quxtsZfOfONkAyIuurK"/>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74799" y="4368803"/>
            <a:ext cx="536403" cy="67344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https://encrypted-tbn3.gstatic.com/images?q=tbn:ANd9GcQpUX08oB_b9nsItXFAuSDBef1YM5wL4quxtsZfOfONkAyIuurK"/>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07874" y="5120477"/>
            <a:ext cx="536403" cy="673448"/>
          </a:xfrm>
          <a:prstGeom prst="rect">
            <a:avLst/>
          </a:prstGeom>
          <a:noFill/>
          <a:extLst>
            <a:ext uri="{909E8E84-426E-40DD-AFC4-6F175D3DCCD1}">
              <a14:hiddenFill xmlns:a14="http://schemas.microsoft.com/office/drawing/2010/main">
                <a:solidFill>
                  <a:srgbClr val="FFFFFF"/>
                </a:solidFill>
              </a14:hiddenFill>
            </a:ext>
          </a:extLst>
        </p:spPr>
      </p:pic>
      <p:sp>
        <p:nvSpPr>
          <p:cNvPr id="3" name="橢圓 2"/>
          <p:cNvSpPr/>
          <p:nvPr/>
        </p:nvSpPr>
        <p:spPr bwMode="auto">
          <a:xfrm>
            <a:off x="1292007" y="2308054"/>
            <a:ext cx="2809102" cy="2141838"/>
          </a:xfrm>
          <a:prstGeom prst="ellipse">
            <a:avLst/>
          </a:prstGeom>
          <a:no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TW" altLang="en-US" sz="1800" b="0" i="0" u="none" strike="noStrike" cap="none" normalizeH="0" baseline="0" smtClean="0">
              <a:ln>
                <a:noFill/>
              </a:ln>
              <a:solidFill>
                <a:schemeClr val="tx1"/>
              </a:solidFill>
              <a:effectLst/>
              <a:latin typeface="Arial" panose="020B0604020202020204" pitchFamily="34" charset="0"/>
              <a:ea typeface="新細明體" panose="02020500000000000000" pitchFamily="18" charset="-120"/>
            </a:endParaRPr>
          </a:p>
        </p:txBody>
      </p:sp>
      <p:sp>
        <p:nvSpPr>
          <p:cNvPr id="14" name="橢圓 13"/>
          <p:cNvSpPr/>
          <p:nvPr/>
        </p:nvSpPr>
        <p:spPr bwMode="auto">
          <a:xfrm>
            <a:off x="5855678" y="2050530"/>
            <a:ext cx="2755728" cy="1904862"/>
          </a:xfrm>
          <a:prstGeom prst="ellipse">
            <a:avLst/>
          </a:prstGeom>
          <a:no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TW" altLang="en-US" sz="1800" b="0" i="0" u="none" strike="noStrike" cap="none" normalizeH="0" baseline="0" smtClean="0">
              <a:ln>
                <a:noFill/>
              </a:ln>
              <a:solidFill>
                <a:schemeClr val="tx1"/>
              </a:solidFill>
              <a:effectLst/>
              <a:latin typeface="Arial" panose="020B0604020202020204" pitchFamily="34" charset="0"/>
              <a:ea typeface="新細明體" panose="02020500000000000000" pitchFamily="18" charset="-120"/>
            </a:endParaRPr>
          </a:p>
        </p:txBody>
      </p:sp>
      <p:sp>
        <p:nvSpPr>
          <p:cNvPr id="15" name="橢圓 14"/>
          <p:cNvSpPr/>
          <p:nvPr/>
        </p:nvSpPr>
        <p:spPr bwMode="auto">
          <a:xfrm>
            <a:off x="3728734" y="4049558"/>
            <a:ext cx="3292131" cy="2430308"/>
          </a:xfrm>
          <a:prstGeom prst="ellipse">
            <a:avLst/>
          </a:prstGeom>
          <a:no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TW" altLang="en-US" sz="1800" b="0" i="0" u="none" strike="noStrike" cap="none" normalizeH="0" baseline="0" smtClean="0">
              <a:ln>
                <a:noFill/>
              </a:ln>
              <a:solidFill>
                <a:schemeClr val="tx1"/>
              </a:solidFill>
              <a:effectLst/>
              <a:latin typeface="Arial" panose="020B0604020202020204" pitchFamily="34" charset="0"/>
              <a:ea typeface="新細明體" panose="02020500000000000000" pitchFamily="18" charset="-120"/>
            </a:endParaRPr>
          </a:p>
        </p:txBody>
      </p:sp>
      <p:sp>
        <p:nvSpPr>
          <p:cNvPr id="13" name="文字方塊 12"/>
          <p:cNvSpPr txBox="1"/>
          <p:nvPr/>
        </p:nvSpPr>
        <p:spPr>
          <a:xfrm>
            <a:off x="1783487" y="3953345"/>
            <a:ext cx="1826141" cy="338554"/>
          </a:xfrm>
          <a:prstGeom prst="rect">
            <a:avLst/>
          </a:prstGeom>
          <a:noFill/>
        </p:spPr>
        <p:txBody>
          <a:bodyPr wrap="none" rtlCol="0">
            <a:spAutoFit/>
          </a:bodyPr>
          <a:lstStyle/>
          <a:p>
            <a:r>
              <a:rPr lang="en-US" altLang="zh-TW" sz="1600" dirty="0" smtClean="0"/>
              <a:t>Zone 1: Fast CPU</a:t>
            </a:r>
            <a:endParaRPr lang="zh-TW" altLang="en-US" sz="1600" dirty="0"/>
          </a:p>
        </p:txBody>
      </p:sp>
      <p:sp>
        <p:nvSpPr>
          <p:cNvPr id="17" name="文字方塊 16"/>
          <p:cNvSpPr txBox="1"/>
          <p:nvPr/>
        </p:nvSpPr>
        <p:spPr>
          <a:xfrm>
            <a:off x="6199444" y="2308054"/>
            <a:ext cx="2068195" cy="338554"/>
          </a:xfrm>
          <a:prstGeom prst="rect">
            <a:avLst/>
          </a:prstGeom>
          <a:noFill/>
        </p:spPr>
        <p:txBody>
          <a:bodyPr wrap="none" rtlCol="0">
            <a:spAutoFit/>
          </a:bodyPr>
          <a:lstStyle/>
          <a:p>
            <a:r>
              <a:rPr lang="en-US" altLang="zh-TW" sz="1600" dirty="0" smtClean="0"/>
              <a:t>Zone 2: Larger MEM</a:t>
            </a:r>
            <a:endParaRPr lang="zh-TW" altLang="en-US" sz="1600" dirty="0"/>
          </a:p>
        </p:txBody>
      </p:sp>
      <p:sp>
        <p:nvSpPr>
          <p:cNvPr id="18" name="文字方塊 17"/>
          <p:cNvSpPr txBox="1"/>
          <p:nvPr/>
        </p:nvSpPr>
        <p:spPr>
          <a:xfrm>
            <a:off x="4262351" y="5852842"/>
            <a:ext cx="2313454" cy="338554"/>
          </a:xfrm>
          <a:prstGeom prst="rect">
            <a:avLst/>
          </a:prstGeom>
          <a:noFill/>
        </p:spPr>
        <p:txBody>
          <a:bodyPr wrap="none" rtlCol="0">
            <a:spAutoFit/>
          </a:bodyPr>
          <a:lstStyle/>
          <a:p>
            <a:r>
              <a:rPr lang="en-US" altLang="zh-TW" sz="1600" dirty="0" smtClean="0"/>
              <a:t>Zone 3: DPDK Enabled</a:t>
            </a:r>
            <a:endParaRPr lang="zh-TW" altLang="en-US" sz="1600" dirty="0"/>
          </a:p>
        </p:txBody>
      </p:sp>
      <p:sp>
        <p:nvSpPr>
          <p:cNvPr id="19" name="內容版面配置區 2"/>
          <p:cNvSpPr txBox="1">
            <a:spLocks/>
          </p:cNvSpPr>
          <p:nvPr/>
        </p:nvSpPr>
        <p:spPr>
          <a:xfrm>
            <a:off x="457200" y="1268895"/>
            <a:ext cx="8229600" cy="4525963"/>
          </a:xfrm>
          <a:prstGeom prst="rect">
            <a:avLst/>
          </a:prstGeom>
        </p:spPr>
        <p:txBody>
          <a:bodyPr>
            <a:normAutofit/>
          </a:bodyPr>
          <a:lstStyle>
            <a:lvl1pPr marL="342900" indent="-342900" algn="l" rtl="0" eaLnBrk="1" fontAlgn="base" hangingPunct="1">
              <a:spcBef>
                <a:spcPct val="20000"/>
              </a:spcBef>
              <a:spcAft>
                <a:spcPct val="0"/>
              </a:spcAft>
              <a:buFont typeface="Wingdings" panose="05000000000000000000" pitchFamily="2" charset="2"/>
              <a:buChar char="v"/>
              <a:defRPr kumimoji="1" sz="2800" b="1" kern="1200">
                <a:solidFill>
                  <a:schemeClr val="accent2"/>
                </a:solidFill>
                <a:latin typeface="+mn-lt"/>
                <a:ea typeface="+mn-ea"/>
                <a:cs typeface="+mn-cs"/>
              </a:defRPr>
            </a:lvl1pPr>
            <a:lvl2pPr marL="742950" indent="-285750" algn="l" rtl="0" eaLnBrk="1" fontAlgn="base" hangingPunct="1">
              <a:spcBef>
                <a:spcPct val="20000"/>
              </a:spcBef>
              <a:spcAft>
                <a:spcPct val="0"/>
              </a:spcAft>
              <a:buFont typeface="Wingdings" panose="05000000000000000000" pitchFamily="2" charset="2"/>
              <a:buChar char="u"/>
              <a:defRPr kumimoji="1" sz="2400" b="1" kern="1200">
                <a:solidFill>
                  <a:schemeClr val="accent2"/>
                </a:solidFill>
                <a:latin typeface="+mn-lt"/>
                <a:ea typeface="+mn-ea"/>
                <a:cs typeface="+mn-cs"/>
              </a:defRPr>
            </a:lvl2pPr>
            <a:lvl3pPr marL="1143000" indent="-228600" algn="l" rtl="0" eaLnBrk="1" fontAlgn="base" hangingPunct="1">
              <a:spcBef>
                <a:spcPct val="20000"/>
              </a:spcBef>
              <a:spcAft>
                <a:spcPct val="0"/>
              </a:spcAft>
              <a:buFont typeface="Wingdings" panose="05000000000000000000" pitchFamily="2" charset="2"/>
              <a:buChar char="l"/>
              <a:defRPr kumimoji="1" sz="2000" b="1" kern="1200">
                <a:solidFill>
                  <a:srgbClr val="008000"/>
                </a:solidFill>
                <a:latin typeface="+mn-lt"/>
                <a:ea typeface="+mn-ea"/>
                <a:cs typeface="+mn-cs"/>
              </a:defRPr>
            </a:lvl3pPr>
            <a:lvl4pPr marL="1600200" indent="-228600" algn="l" rtl="0" eaLnBrk="1" fontAlgn="base" hangingPunct="1">
              <a:spcBef>
                <a:spcPct val="20000"/>
              </a:spcBef>
              <a:spcAft>
                <a:spcPct val="0"/>
              </a:spcAft>
              <a:buChar char="–"/>
              <a:defRPr kumimoji="1" sz="1600" b="1" kern="1200">
                <a:solidFill>
                  <a:schemeClr val="tx1"/>
                </a:solidFill>
                <a:latin typeface="+mn-lt"/>
                <a:ea typeface="+mn-ea"/>
                <a:cs typeface="+mn-cs"/>
              </a:defRPr>
            </a:lvl4pPr>
            <a:lvl5pPr marL="2057400" indent="-228600" algn="l" rtl="0" eaLnBrk="1" fontAlgn="base" hangingPunct="1">
              <a:spcBef>
                <a:spcPct val="20000"/>
              </a:spcBef>
              <a:spcAft>
                <a:spcPct val="0"/>
              </a:spcAft>
              <a:buChar char="»"/>
              <a:defRPr kumimoji="1" sz="16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TW" b="0" dirty="0" smtClean="0">
                <a:latin typeface="Calibri" panose="020F0502020204030204" pitchFamily="34" charset="0"/>
              </a:rPr>
              <a:t>We can aggregate compute nodes as available zones</a:t>
            </a:r>
          </a:p>
        </p:txBody>
      </p:sp>
    </p:spTree>
    <p:extLst>
      <p:ext uri="{BB962C8B-B14F-4D97-AF65-F5344CB8AC3E}">
        <p14:creationId xmlns:p14="http://schemas.microsoft.com/office/powerpoint/2010/main" val="43462893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圖片 6"/>
          <p:cNvPicPr>
            <a:picLocks noChangeAspect="1"/>
          </p:cNvPicPr>
          <p:nvPr/>
        </p:nvPicPr>
        <p:blipFill rotWithShape="1">
          <a:blip r:embed="rId2"/>
          <a:srcRect t="3382"/>
          <a:stretch/>
        </p:blipFill>
        <p:spPr>
          <a:xfrm>
            <a:off x="399535" y="1548714"/>
            <a:ext cx="7631957" cy="399418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標題 1"/>
          <p:cNvSpPr>
            <a:spLocks noGrp="1"/>
          </p:cNvSpPr>
          <p:nvPr>
            <p:ph type="title"/>
          </p:nvPr>
        </p:nvSpPr>
        <p:spPr/>
        <p:txBody>
          <a:bodyPr/>
          <a:lstStyle/>
          <a:p>
            <a:r>
              <a:rPr lang="en-US" altLang="zh-TW" dirty="0"/>
              <a:t>Availability Zones</a:t>
            </a:r>
            <a:endParaRPr lang="zh-TW" altLang="en-US" dirty="0"/>
          </a:p>
        </p:txBody>
      </p:sp>
      <p:sp>
        <p:nvSpPr>
          <p:cNvPr id="4" name="矩形 3"/>
          <p:cNvSpPr/>
          <p:nvPr/>
        </p:nvSpPr>
        <p:spPr bwMode="auto">
          <a:xfrm>
            <a:off x="1309816" y="3439296"/>
            <a:ext cx="444843" cy="490153"/>
          </a:xfrm>
          <a:prstGeom prst="rect">
            <a:avLst/>
          </a:prstGeom>
          <a:noFill/>
          <a:ln w="28575"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TW" altLang="en-US" sz="1800" b="0" i="0" u="none" strike="noStrike" cap="none" normalizeH="0" baseline="0" smtClean="0">
              <a:ln>
                <a:noFill/>
              </a:ln>
              <a:solidFill>
                <a:schemeClr val="tx1"/>
              </a:solidFill>
              <a:effectLst/>
              <a:latin typeface="Arial" panose="020B0604020202020204" pitchFamily="34" charset="0"/>
              <a:ea typeface="新細明體" panose="02020500000000000000" pitchFamily="18" charset="-120"/>
            </a:endParaRPr>
          </a:p>
        </p:txBody>
      </p:sp>
      <p:sp>
        <p:nvSpPr>
          <p:cNvPr id="5" name="矩形 4"/>
          <p:cNvSpPr/>
          <p:nvPr/>
        </p:nvSpPr>
        <p:spPr bwMode="auto">
          <a:xfrm>
            <a:off x="3781168" y="3439296"/>
            <a:ext cx="963827" cy="490153"/>
          </a:xfrm>
          <a:prstGeom prst="rect">
            <a:avLst/>
          </a:prstGeom>
          <a:noFill/>
          <a:ln w="28575"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TW" altLang="en-US" sz="1800" b="0" i="0" u="none" strike="noStrike" cap="none" normalizeH="0" baseline="0" smtClean="0">
              <a:ln>
                <a:noFill/>
              </a:ln>
              <a:solidFill>
                <a:schemeClr val="tx1"/>
              </a:solidFill>
              <a:effectLst/>
              <a:latin typeface="Arial" panose="020B0604020202020204" pitchFamily="34" charset="0"/>
              <a:ea typeface="新細明體" panose="02020500000000000000" pitchFamily="18" charset="-120"/>
            </a:endParaRPr>
          </a:p>
        </p:txBody>
      </p:sp>
      <p:pic>
        <p:nvPicPr>
          <p:cNvPr id="8" name="圖片 7"/>
          <p:cNvPicPr>
            <a:picLocks noChangeAspect="1"/>
          </p:cNvPicPr>
          <p:nvPr/>
        </p:nvPicPr>
        <p:blipFill rotWithShape="1">
          <a:blip r:embed="rId3"/>
          <a:srcRect l="31009" t="9976" r="31056" b="50390"/>
          <a:stretch/>
        </p:blipFill>
        <p:spPr>
          <a:xfrm>
            <a:off x="955590" y="1952328"/>
            <a:ext cx="4672941" cy="264442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9" name="矩形 8"/>
          <p:cNvSpPr/>
          <p:nvPr/>
        </p:nvSpPr>
        <p:spPr bwMode="auto">
          <a:xfrm>
            <a:off x="955590" y="3300728"/>
            <a:ext cx="2372496" cy="744050"/>
          </a:xfrm>
          <a:prstGeom prst="rect">
            <a:avLst/>
          </a:prstGeom>
          <a:noFill/>
          <a:ln w="28575"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TW" altLang="en-US" sz="1800" b="0" i="0" u="none" strike="noStrike" cap="none" normalizeH="0" baseline="0" smtClean="0">
              <a:ln>
                <a:noFill/>
              </a:ln>
              <a:solidFill>
                <a:schemeClr val="tx1"/>
              </a:solidFill>
              <a:effectLst/>
              <a:latin typeface="Arial" panose="020B0604020202020204" pitchFamily="34" charset="0"/>
              <a:ea typeface="新細明體" panose="02020500000000000000" pitchFamily="18" charset="-120"/>
            </a:endParaRPr>
          </a:p>
        </p:txBody>
      </p:sp>
    </p:spTree>
    <p:extLst>
      <p:ext uri="{BB962C8B-B14F-4D97-AF65-F5344CB8AC3E}">
        <p14:creationId xmlns:p14="http://schemas.microsoft.com/office/powerpoint/2010/main" val="3767857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4"/>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9" presetClass="emph" presetSubtype="0" nodeType="clickEffect">
                                  <p:stCondLst>
                                    <p:cond delay="0"/>
                                  </p:stCondLst>
                                  <p:childTnLst>
                                    <p:set>
                                      <p:cBhvr rctx="PPT">
                                        <p:cTn id="16" dur="indefinite"/>
                                        <p:tgtEl>
                                          <p:spTgt spid="7"/>
                                        </p:tgtEl>
                                        <p:attrNameLst>
                                          <p:attrName>style.opacity</p:attrName>
                                        </p:attrNameLst>
                                      </p:cBhvr>
                                      <p:to>
                                        <p:strVal val="0.25"/>
                                      </p:to>
                                    </p:set>
                                    <p:animEffect filter="image" prLst="opacity: 0.25">
                                      <p:cBhvr rctx="IE">
                                        <p:cTn id="17" dur="indefinite"/>
                                        <p:tgtEl>
                                          <p:spTgt spid="7"/>
                                        </p:tgtEl>
                                      </p:cBhvr>
                                    </p:animEffect>
                                  </p:childTnLst>
                                </p:cTn>
                              </p:par>
                            </p:childTnLst>
                          </p:cTn>
                        </p:par>
                        <p:par>
                          <p:cTn id="18" fill="hold">
                            <p:stCondLst>
                              <p:cond delay="0"/>
                            </p:stCondLst>
                            <p:childTnLst>
                              <p:par>
                                <p:cTn id="19" presetID="1" presetClass="entr" presetSubtype="0" fill="hold" nodeType="after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animBg="1"/>
      <p:bldP spid="9"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雲朵形 12"/>
          <p:cNvSpPr/>
          <p:nvPr/>
        </p:nvSpPr>
        <p:spPr bwMode="auto">
          <a:xfrm>
            <a:off x="5025826" y="2631041"/>
            <a:ext cx="3372004" cy="3799267"/>
          </a:xfrm>
          <a:prstGeom prst="cloud">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TW" altLang="en-US" sz="1400" b="0" i="0" u="none" strike="noStrike" cap="none" normalizeH="0" baseline="0" dirty="0" smtClean="0">
              <a:ln>
                <a:noFill/>
              </a:ln>
              <a:solidFill>
                <a:schemeClr val="tx1"/>
              </a:solidFill>
              <a:effectLst/>
              <a:latin typeface="Arial" panose="020B0604020202020204" pitchFamily="34" charset="0"/>
              <a:ea typeface="新細明體" panose="02020500000000000000" pitchFamily="18" charset="-120"/>
            </a:endParaRPr>
          </a:p>
        </p:txBody>
      </p:sp>
      <p:sp>
        <p:nvSpPr>
          <p:cNvPr id="7" name="雲朵形 6"/>
          <p:cNvSpPr/>
          <p:nvPr/>
        </p:nvSpPr>
        <p:spPr bwMode="auto">
          <a:xfrm>
            <a:off x="955297" y="2691685"/>
            <a:ext cx="3372004" cy="3799267"/>
          </a:xfrm>
          <a:prstGeom prst="cloud">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TW" altLang="en-US" sz="1400" b="0" i="0" u="none" strike="noStrike" cap="none" normalizeH="0" baseline="0" dirty="0" smtClean="0">
              <a:ln>
                <a:noFill/>
              </a:ln>
              <a:solidFill>
                <a:schemeClr val="tx1"/>
              </a:solidFill>
              <a:effectLst/>
              <a:latin typeface="Arial" panose="020B0604020202020204" pitchFamily="34" charset="0"/>
              <a:ea typeface="新細明體" panose="02020500000000000000" pitchFamily="18" charset="-120"/>
            </a:endParaRPr>
          </a:p>
        </p:txBody>
      </p:sp>
      <p:sp>
        <p:nvSpPr>
          <p:cNvPr id="2" name="標題 1"/>
          <p:cNvSpPr>
            <a:spLocks noGrp="1"/>
          </p:cNvSpPr>
          <p:nvPr>
            <p:ph type="title"/>
          </p:nvPr>
        </p:nvSpPr>
        <p:spPr/>
        <p:txBody>
          <a:bodyPr/>
          <a:lstStyle/>
          <a:p>
            <a:r>
              <a:rPr lang="en-US" altLang="zh-TW" dirty="0" smtClean="0"/>
              <a:t>Inter-subnet Communication</a:t>
            </a:r>
            <a:endParaRPr lang="zh-TW" altLang="en-US" dirty="0"/>
          </a:p>
        </p:txBody>
      </p:sp>
      <p:grpSp>
        <p:nvGrpSpPr>
          <p:cNvPr id="3" name="群組 2"/>
          <p:cNvGrpSpPr/>
          <p:nvPr/>
        </p:nvGrpSpPr>
        <p:grpSpPr>
          <a:xfrm>
            <a:off x="1240624" y="3017407"/>
            <a:ext cx="1455012" cy="1104489"/>
            <a:chOff x="857761" y="3566977"/>
            <a:chExt cx="1455012" cy="1104489"/>
          </a:xfrm>
        </p:grpSpPr>
        <p:sp>
          <p:nvSpPr>
            <p:cNvPr id="4" name="矩形 3"/>
            <p:cNvSpPr/>
            <p:nvPr/>
          </p:nvSpPr>
          <p:spPr bwMode="auto">
            <a:xfrm>
              <a:off x="857761" y="4210147"/>
              <a:ext cx="1455012" cy="461319"/>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zh-TW" sz="1400" b="0" i="0" u="none" strike="noStrike" cap="none" normalizeH="0" dirty="0" smtClean="0">
                  <a:ln>
                    <a:noFill/>
                  </a:ln>
                  <a:solidFill>
                    <a:schemeClr val="tx1"/>
                  </a:solidFill>
                  <a:effectLst/>
                  <a:latin typeface="Arial" panose="020B0604020202020204" pitchFamily="34" charset="0"/>
                  <a:ea typeface="新細明體" panose="02020500000000000000" pitchFamily="18" charset="-120"/>
                </a:rPr>
                <a:t>Compute node</a:t>
              </a:r>
              <a:endParaRPr kumimoji="1" lang="zh-TW" altLang="en-US" sz="1400" b="0" i="0" u="none" strike="noStrike" cap="none" normalizeH="0" baseline="0" dirty="0" smtClean="0">
                <a:ln>
                  <a:noFill/>
                </a:ln>
                <a:solidFill>
                  <a:schemeClr val="tx1"/>
                </a:solidFill>
                <a:effectLst/>
                <a:latin typeface="Arial" panose="020B0604020202020204" pitchFamily="34" charset="0"/>
                <a:ea typeface="新細明體" panose="02020500000000000000" pitchFamily="18" charset="-120"/>
              </a:endParaRPr>
            </a:p>
          </p:txBody>
        </p:sp>
        <p:sp>
          <p:nvSpPr>
            <p:cNvPr id="5" name="圓角矩形 4"/>
            <p:cNvSpPr/>
            <p:nvPr/>
          </p:nvSpPr>
          <p:spPr bwMode="auto">
            <a:xfrm>
              <a:off x="1243396" y="3566977"/>
              <a:ext cx="683741" cy="307552"/>
            </a:xfrm>
            <a:prstGeom prst="roundRect">
              <a:avLst/>
            </a:prstGeom>
            <a:ln>
              <a:headEnd type="none" w="med" len="med"/>
              <a:tailEnd type="none" w="med" len="med"/>
            </a:ln>
            <a:extLst/>
          </p:spPr>
          <p:style>
            <a:lnRef idx="1">
              <a:schemeClr val="accent6"/>
            </a:lnRef>
            <a:fillRef idx="2">
              <a:schemeClr val="accent6"/>
            </a:fillRef>
            <a:effectRef idx="1">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zh-TW" sz="1600" b="0" i="0" u="none" strike="noStrike" cap="none" normalizeH="0" baseline="0" dirty="0" smtClean="0">
                  <a:ln>
                    <a:noFill/>
                  </a:ln>
                  <a:solidFill>
                    <a:schemeClr val="tx1"/>
                  </a:solidFill>
                  <a:effectLst/>
                  <a:latin typeface="Arial" panose="020B0604020202020204" pitchFamily="34" charset="0"/>
                  <a:ea typeface="新細明體" panose="02020500000000000000" pitchFamily="18" charset="-120"/>
                </a:rPr>
                <a:t>VM</a:t>
              </a:r>
              <a:endParaRPr kumimoji="1" lang="zh-TW" altLang="en-US" sz="1000" b="0" i="0" u="none" strike="noStrike" cap="none" normalizeH="0" baseline="0" dirty="0" smtClean="0">
                <a:ln>
                  <a:noFill/>
                </a:ln>
                <a:solidFill>
                  <a:schemeClr val="tx1"/>
                </a:solidFill>
                <a:effectLst/>
                <a:latin typeface="Arial" panose="020B0604020202020204" pitchFamily="34" charset="0"/>
                <a:ea typeface="新細明體" panose="02020500000000000000" pitchFamily="18" charset="-120"/>
              </a:endParaRPr>
            </a:p>
          </p:txBody>
        </p:sp>
        <p:sp>
          <p:nvSpPr>
            <p:cNvPr id="6" name="圓角矩形 5"/>
            <p:cNvSpPr/>
            <p:nvPr/>
          </p:nvSpPr>
          <p:spPr bwMode="auto">
            <a:xfrm>
              <a:off x="857761" y="3908017"/>
              <a:ext cx="1455012" cy="275334"/>
            </a:xfrm>
            <a:prstGeom prst="roundRect">
              <a:avLst/>
            </a:prstGeom>
            <a:ln>
              <a:headEnd type="none" w="med" len="med"/>
              <a:tailEnd type="none" w="med" len="med"/>
            </a:ln>
            <a:extLst/>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zh-TW" sz="1200" b="0" i="0" u="none" strike="noStrike" cap="none" normalizeH="0" baseline="0" dirty="0" smtClean="0">
                  <a:ln>
                    <a:noFill/>
                  </a:ln>
                  <a:solidFill>
                    <a:srgbClr val="FF0000"/>
                  </a:solidFill>
                  <a:effectLst/>
                  <a:latin typeface="Arial" panose="020B0604020202020204" pitchFamily="34" charset="0"/>
                  <a:ea typeface="新細明體" panose="02020500000000000000" pitchFamily="18" charset="-120"/>
                </a:rPr>
                <a:t>OVS</a:t>
              </a:r>
              <a:endParaRPr kumimoji="1" lang="zh-TW" altLang="en-US" sz="800" b="0" i="0" u="none" strike="noStrike" cap="none" normalizeH="0" baseline="0" dirty="0" smtClean="0">
                <a:ln>
                  <a:noFill/>
                </a:ln>
                <a:solidFill>
                  <a:srgbClr val="FF0000"/>
                </a:solidFill>
                <a:effectLst/>
                <a:latin typeface="Arial" panose="020B0604020202020204" pitchFamily="34" charset="0"/>
                <a:ea typeface="新細明體" panose="02020500000000000000" pitchFamily="18" charset="-120"/>
              </a:endParaRPr>
            </a:p>
          </p:txBody>
        </p:sp>
      </p:grpSp>
      <p:grpSp>
        <p:nvGrpSpPr>
          <p:cNvPr id="9" name="群組 8"/>
          <p:cNvGrpSpPr/>
          <p:nvPr/>
        </p:nvGrpSpPr>
        <p:grpSpPr>
          <a:xfrm>
            <a:off x="6480179" y="2139440"/>
            <a:ext cx="1455012" cy="1104489"/>
            <a:chOff x="857761" y="3566977"/>
            <a:chExt cx="1455012" cy="1104489"/>
          </a:xfrm>
        </p:grpSpPr>
        <p:sp>
          <p:nvSpPr>
            <p:cNvPr id="10" name="矩形 9"/>
            <p:cNvSpPr/>
            <p:nvPr/>
          </p:nvSpPr>
          <p:spPr bwMode="auto">
            <a:xfrm>
              <a:off x="857761" y="4210147"/>
              <a:ext cx="1455012" cy="461319"/>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zh-TW" sz="1400" b="0" i="0" u="none" strike="noStrike" cap="none" normalizeH="0" dirty="0" smtClean="0">
                  <a:ln>
                    <a:noFill/>
                  </a:ln>
                  <a:solidFill>
                    <a:schemeClr val="tx1"/>
                  </a:solidFill>
                  <a:effectLst/>
                  <a:latin typeface="Arial" panose="020B0604020202020204" pitchFamily="34" charset="0"/>
                  <a:ea typeface="新細明體" panose="02020500000000000000" pitchFamily="18" charset="-120"/>
                </a:rPr>
                <a:t>Compute node</a:t>
              </a:r>
              <a:endParaRPr kumimoji="1" lang="zh-TW" altLang="en-US" sz="1400" b="0" i="0" u="none" strike="noStrike" cap="none" normalizeH="0" baseline="0" dirty="0" smtClean="0">
                <a:ln>
                  <a:noFill/>
                </a:ln>
                <a:solidFill>
                  <a:schemeClr val="tx1"/>
                </a:solidFill>
                <a:effectLst/>
                <a:latin typeface="Arial" panose="020B0604020202020204" pitchFamily="34" charset="0"/>
                <a:ea typeface="新細明體" panose="02020500000000000000" pitchFamily="18" charset="-120"/>
              </a:endParaRPr>
            </a:p>
          </p:txBody>
        </p:sp>
        <p:sp>
          <p:nvSpPr>
            <p:cNvPr id="11" name="圓角矩形 10"/>
            <p:cNvSpPr/>
            <p:nvPr/>
          </p:nvSpPr>
          <p:spPr bwMode="auto">
            <a:xfrm>
              <a:off x="1243396" y="3566977"/>
              <a:ext cx="683741" cy="307552"/>
            </a:xfrm>
            <a:prstGeom prst="roundRect">
              <a:avLst/>
            </a:prstGeom>
            <a:ln>
              <a:headEnd type="none" w="med" len="med"/>
              <a:tailEnd type="none" w="med" len="med"/>
            </a:ln>
            <a:extLst/>
          </p:spPr>
          <p:style>
            <a:lnRef idx="1">
              <a:schemeClr val="accent6"/>
            </a:lnRef>
            <a:fillRef idx="2">
              <a:schemeClr val="accent6"/>
            </a:fillRef>
            <a:effectRef idx="1">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zh-TW" sz="1600" b="0" i="0" u="none" strike="noStrike" cap="none" normalizeH="0" baseline="0" dirty="0" smtClean="0">
                  <a:ln>
                    <a:noFill/>
                  </a:ln>
                  <a:solidFill>
                    <a:schemeClr val="tx1"/>
                  </a:solidFill>
                  <a:effectLst/>
                  <a:latin typeface="Arial" panose="020B0604020202020204" pitchFamily="34" charset="0"/>
                  <a:ea typeface="新細明體" panose="02020500000000000000" pitchFamily="18" charset="-120"/>
                </a:rPr>
                <a:t>VM</a:t>
              </a:r>
              <a:endParaRPr kumimoji="1" lang="zh-TW" altLang="en-US" sz="1000" b="0" i="0" u="none" strike="noStrike" cap="none" normalizeH="0" baseline="0" dirty="0" smtClean="0">
                <a:ln>
                  <a:noFill/>
                </a:ln>
                <a:solidFill>
                  <a:schemeClr val="tx1"/>
                </a:solidFill>
                <a:effectLst/>
                <a:latin typeface="Arial" panose="020B0604020202020204" pitchFamily="34" charset="0"/>
                <a:ea typeface="新細明體" panose="02020500000000000000" pitchFamily="18" charset="-120"/>
              </a:endParaRPr>
            </a:p>
          </p:txBody>
        </p:sp>
        <p:sp>
          <p:nvSpPr>
            <p:cNvPr id="12" name="圓角矩形 11"/>
            <p:cNvSpPr/>
            <p:nvPr/>
          </p:nvSpPr>
          <p:spPr bwMode="auto">
            <a:xfrm>
              <a:off x="857761" y="3908017"/>
              <a:ext cx="1455012" cy="275334"/>
            </a:xfrm>
            <a:prstGeom prst="roundRect">
              <a:avLst/>
            </a:prstGeom>
            <a:ln>
              <a:headEnd type="none" w="med" len="med"/>
              <a:tailEnd type="none" w="med" len="med"/>
            </a:ln>
            <a:extLst/>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zh-TW" sz="1200" b="0" i="0" u="none" strike="noStrike" cap="none" normalizeH="0" baseline="0" dirty="0" smtClean="0">
                  <a:ln>
                    <a:noFill/>
                  </a:ln>
                  <a:solidFill>
                    <a:srgbClr val="FF0000"/>
                  </a:solidFill>
                  <a:effectLst/>
                  <a:latin typeface="Arial" panose="020B0604020202020204" pitchFamily="34" charset="0"/>
                  <a:ea typeface="新細明體" panose="02020500000000000000" pitchFamily="18" charset="-120"/>
                </a:rPr>
                <a:t>OVS</a:t>
              </a:r>
              <a:endParaRPr kumimoji="1" lang="zh-TW" altLang="en-US" sz="800" b="0" i="0" u="none" strike="noStrike" cap="none" normalizeH="0" baseline="0" dirty="0" smtClean="0">
                <a:ln>
                  <a:noFill/>
                </a:ln>
                <a:solidFill>
                  <a:srgbClr val="FF0000"/>
                </a:solidFill>
                <a:effectLst/>
                <a:latin typeface="Arial" panose="020B0604020202020204" pitchFamily="34" charset="0"/>
                <a:ea typeface="新細明體" panose="02020500000000000000" pitchFamily="18" charset="-120"/>
              </a:endParaRPr>
            </a:p>
          </p:txBody>
        </p:sp>
      </p:grpSp>
      <p:sp>
        <p:nvSpPr>
          <p:cNvPr id="14" name="文字方塊 13"/>
          <p:cNvSpPr txBox="1"/>
          <p:nvPr/>
        </p:nvSpPr>
        <p:spPr>
          <a:xfrm>
            <a:off x="1010174" y="4140155"/>
            <a:ext cx="1915909" cy="369332"/>
          </a:xfrm>
          <a:prstGeom prst="rect">
            <a:avLst/>
          </a:prstGeom>
          <a:noFill/>
        </p:spPr>
        <p:txBody>
          <a:bodyPr wrap="none" rtlCol="0">
            <a:spAutoFit/>
          </a:bodyPr>
          <a:lstStyle/>
          <a:p>
            <a:r>
              <a:rPr lang="en-US" altLang="zh-TW" dirty="0" smtClean="0"/>
              <a:t>192.168.100.103</a:t>
            </a:r>
            <a:endParaRPr lang="zh-TW" altLang="en-US" dirty="0"/>
          </a:p>
        </p:txBody>
      </p:sp>
      <p:sp>
        <p:nvSpPr>
          <p:cNvPr id="15" name="文字方塊 14"/>
          <p:cNvSpPr txBox="1"/>
          <p:nvPr/>
        </p:nvSpPr>
        <p:spPr>
          <a:xfrm>
            <a:off x="6570330" y="3243929"/>
            <a:ext cx="1274708" cy="369332"/>
          </a:xfrm>
          <a:prstGeom prst="rect">
            <a:avLst/>
          </a:prstGeom>
          <a:noFill/>
        </p:spPr>
        <p:txBody>
          <a:bodyPr wrap="none" rtlCol="0">
            <a:spAutoFit/>
          </a:bodyPr>
          <a:lstStyle/>
          <a:p>
            <a:r>
              <a:rPr lang="en-US" altLang="zh-TW" dirty="0" smtClean="0"/>
              <a:t>172.16.1.5</a:t>
            </a:r>
            <a:endParaRPr lang="zh-TW" altLang="en-US" dirty="0"/>
          </a:p>
        </p:txBody>
      </p:sp>
      <p:pic>
        <p:nvPicPr>
          <p:cNvPr id="19" name="圖片 18"/>
          <p:cNvPicPr>
            <a:picLocks noChangeAspect="1"/>
          </p:cNvPicPr>
          <p:nvPr/>
        </p:nvPicPr>
        <p:blipFill rotWithShape="1">
          <a:blip r:embed="rId2"/>
          <a:srcRect l="6660" t="10879" r="10229" b="12403"/>
          <a:stretch/>
        </p:blipFill>
        <p:spPr>
          <a:xfrm>
            <a:off x="3352941" y="4770951"/>
            <a:ext cx="974360" cy="749509"/>
          </a:xfrm>
          <a:prstGeom prst="rect">
            <a:avLst/>
          </a:prstGeom>
        </p:spPr>
      </p:pic>
      <p:sp>
        <p:nvSpPr>
          <p:cNvPr id="20" name="內容版面配置區 36"/>
          <p:cNvSpPr txBox="1">
            <a:spLocks/>
          </p:cNvSpPr>
          <p:nvPr/>
        </p:nvSpPr>
        <p:spPr>
          <a:xfrm>
            <a:off x="468313" y="1196975"/>
            <a:ext cx="8229600" cy="1911350"/>
          </a:xfrm>
          <a:prstGeom prst="rect">
            <a:avLst/>
          </a:prstGeom>
        </p:spPr>
        <p:txBody>
          <a:bodyPr>
            <a:normAutofit/>
          </a:bodyPr>
          <a:lstStyle>
            <a:lvl1pPr marL="342900" indent="-342900" algn="l" rtl="0" eaLnBrk="1" fontAlgn="base" hangingPunct="1">
              <a:spcBef>
                <a:spcPct val="20000"/>
              </a:spcBef>
              <a:spcAft>
                <a:spcPct val="0"/>
              </a:spcAft>
              <a:buFont typeface="Wingdings" panose="05000000000000000000" pitchFamily="2" charset="2"/>
              <a:buChar char="v"/>
              <a:defRPr kumimoji="1" sz="2800" b="1" kern="1200">
                <a:solidFill>
                  <a:schemeClr val="accent2"/>
                </a:solidFill>
                <a:latin typeface="+mn-lt"/>
                <a:ea typeface="+mn-ea"/>
                <a:cs typeface="+mn-cs"/>
              </a:defRPr>
            </a:lvl1pPr>
            <a:lvl2pPr marL="742950" indent="-285750" algn="l" rtl="0" eaLnBrk="1" fontAlgn="base" hangingPunct="1">
              <a:spcBef>
                <a:spcPct val="20000"/>
              </a:spcBef>
              <a:spcAft>
                <a:spcPct val="0"/>
              </a:spcAft>
              <a:buFont typeface="Wingdings" panose="05000000000000000000" pitchFamily="2" charset="2"/>
              <a:buChar char="u"/>
              <a:defRPr kumimoji="1" sz="2400" b="1" kern="1200">
                <a:solidFill>
                  <a:schemeClr val="accent2"/>
                </a:solidFill>
                <a:latin typeface="+mn-lt"/>
                <a:ea typeface="+mn-ea"/>
                <a:cs typeface="+mn-cs"/>
              </a:defRPr>
            </a:lvl2pPr>
            <a:lvl3pPr marL="1143000" indent="-228600" algn="l" rtl="0" eaLnBrk="1" fontAlgn="base" hangingPunct="1">
              <a:spcBef>
                <a:spcPct val="20000"/>
              </a:spcBef>
              <a:spcAft>
                <a:spcPct val="0"/>
              </a:spcAft>
              <a:buFont typeface="Wingdings" panose="05000000000000000000" pitchFamily="2" charset="2"/>
              <a:buChar char="l"/>
              <a:defRPr kumimoji="1" sz="2000" b="1" kern="1200">
                <a:solidFill>
                  <a:srgbClr val="008000"/>
                </a:solidFill>
                <a:latin typeface="+mn-lt"/>
                <a:ea typeface="+mn-ea"/>
                <a:cs typeface="+mn-cs"/>
              </a:defRPr>
            </a:lvl3pPr>
            <a:lvl4pPr marL="1600200" indent="-228600" algn="l" rtl="0" eaLnBrk="1" fontAlgn="base" hangingPunct="1">
              <a:spcBef>
                <a:spcPct val="20000"/>
              </a:spcBef>
              <a:spcAft>
                <a:spcPct val="0"/>
              </a:spcAft>
              <a:buChar char="–"/>
              <a:defRPr kumimoji="1" sz="1600" b="1" kern="1200">
                <a:solidFill>
                  <a:schemeClr val="tx1"/>
                </a:solidFill>
                <a:latin typeface="+mn-lt"/>
                <a:ea typeface="+mn-ea"/>
                <a:cs typeface="+mn-cs"/>
              </a:defRPr>
            </a:lvl4pPr>
            <a:lvl5pPr marL="2057400" indent="-228600" algn="l" rtl="0" eaLnBrk="1" fontAlgn="base" hangingPunct="1">
              <a:spcBef>
                <a:spcPct val="20000"/>
              </a:spcBef>
              <a:spcAft>
                <a:spcPct val="0"/>
              </a:spcAft>
              <a:buChar char="»"/>
              <a:defRPr kumimoji="1" sz="16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r>
              <a:rPr lang="en-US" altLang="zh-TW" sz="2400" b="0" dirty="0" smtClean="0">
                <a:latin typeface="Calibri" panose="020F0502020204030204" pitchFamily="34" charset="0"/>
              </a:rPr>
              <a:t>VMs in different subnet can communicate with each other via floating IP and </a:t>
            </a:r>
            <a:r>
              <a:rPr lang="en-US" altLang="zh-TW" sz="2400" b="0" dirty="0" err="1" smtClean="0">
                <a:latin typeface="Calibri" panose="020F0502020204030204" pitchFamily="34" charset="0"/>
              </a:rPr>
              <a:t>vRouter</a:t>
            </a:r>
            <a:endParaRPr lang="en-US" altLang="zh-TW" sz="2400" b="0" dirty="0" smtClean="0">
              <a:latin typeface="Calibri" panose="020F0502020204030204" pitchFamily="34" charset="0"/>
            </a:endParaRPr>
          </a:p>
          <a:p>
            <a:pPr lvl="1">
              <a:defRPr/>
            </a:pPr>
            <a:endParaRPr lang="zh-TW" altLang="en-US" dirty="0"/>
          </a:p>
        </p:txBody>
      </p:sp>
      <p:sp>
        <p:nvSpPr>
          <p:cNvPr id="21" name="文字方塊 20"/>
          <p:cNvSpPr txBox="1"/>
          <p:nvPr/>
        </p:nvSpPr>
        <p:spPr>
          <a:xfrm>
            <a:off x="3334722" y="5455213"/>
            <a:ext cx="992579" cy="369332"/>
          </a:xfrm>
          <a:prstGeom prst="rect">
            <a:avLst/>
          </a:prstGeom>
          <a:noFill/>
        </p:spPr>
        <p:txBody>
          <a:bodyPr wrap="none" rtlCol="0">
            <a:spAutoFit/>
          </a:bodyPr>
          <a:lstStyle/>
          <a:p>
            <a:r>
              <a:rPr lang="en-US" altLang="zh-TW" dirty="0" err="1" smtClean="0"/>
              <a:t>vRouter</a:t>
            </a:r>
            <a:endParaRPr lang="zh-TW" altLang="en-US" dirty="0"/>
          </a:p>
        </p:txBody>
      </p:sp>
      <p:pic>
        <p:nvPicPr>
          <p:cNvPr id="22" name="圖片 21"/>
          <p:cNvPicPr>
            <a:picLocks noChangeAspect="1"/>
          </p:cNvPicPr>
          <p:nvPr/>
        </p:nvPicPr>
        <p:blipFill rotWithShape="1">
          <a:blip r:embed="rId2"/>
          <a:srcRect l="6660" t="10879" r="10229" b="12403"/>
          <a:stretch/>
        </p:blipFill>
        <p:spPr>
          <a:xfrm>
            <a:off x="4725743" y="4396196"/>
            <a:ext cx="974360" cy="749509"/>
          </a:xfrm>
          <a:prstGeom prst="rect">
            <a:avLst/>
          </a:prstGeom>
        </p:spPr>
      </p:pic>
      <p:sp>
        <p:nvSpPr>
          <p:cNvPr id="23" name="文字方塊 22"/>
          <p:cNvSpPr txBox="1"/>
          <p:nvPr/>
        </p:nvSpPr>
        <p:spPr>
          <a:xfrm>
            <a:off x="4707524" y="5080458"/>
            <a:ext cx="992579" cy="369332"/>
          </a:xfrm>
          <a:prstGeom prst="rect">
            <a:avLst/>
          </a:prstGeom>
          <a:noFill/>
        </p:spPr>
        <p:txBody>
          <a:bodyPr wrap="none" rtlCol="0">
            <a:spAutoFit/>
          </a:bodyPr>
          <a:lstStyle/>
          <a:p>
            <a:r>
              <a:rPr lang="en-US" altLang="zh-TW" dirty="0" err="1" smtClean="0"/>
              <a:t>vRouter</a:t>
            </a:r>
            <a:endParaRPr lang="zh-TW" altLang="en-US" dirty="0"/>
          </a:p>
        </p:txBody>
      </p:sp>
      <p:sp>
        <p:nvSpPr>
          <p:cNvPr id="24" name="矩形 23"/>
          <p:cNvSpPr/>
          <p:nvPr/>
        </p:nvSpPr>
        <p:spPr bwMode="auto">
          <a:xfrm>
            <a:off x="1282291" y="4988471"/>
            <a:ext cx="1455012" cy="461319"/>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zh-TW" sz="1400" b="0" i="0" u="none" strike="noStrike" cap="none" normalizeH="0" dirty="0" smtClean="0">
                <a:ln>
                  <a:noFill/>
                </a:ln>
                <a:solidFill>
                  <a:schemeClr val="tx1"/>
                </a:solidFill>
                <a:effectLst/>
                <a:latin typeface="Arial" panose="020B0604020202020204" pitchFamily="34" charset="0"/>
                <a:ea typeface="新細明體" panose="02020500000000000000" pitchFamily="18" charset="-120"/>
              </a:rPr>
              <a:t>Floating IP</a:t>
            </a:r>
            <a:endParaRPr kumimoji="1" lang="zh-TW" altLang="en-US" sz="1400" b="0" i="0" u="none" strike="noStrike" cap="none" normalizeH="0" baseline="0" dirty="0" smtClean="0">
              <a:ln>
                <a:noFill/>
              </a:ln>
              <a:solidFill>
                <a:schemeClr val="tx1"/>
              </a:solidFill>
              <a:effectLst/>
              <a:latin typeface="Arial" panose="020B0604020202020204" pitchFamily="34" charset="0"/>
              <a:ea typeface="新細明體" panose="02020500000000000000" pitchFamily="18" charset="-120"/>
            </a:endParaRPr>
          </a:p>
        </p:txBody>
      </p:sp>
      <p:sp>
        <p:nvSpPr>
          <p:cNvPr id="8" name="手繪多邊形 7"/>
          <p:cNvSpPr/>
          <p:nvPr/>
        </p:nvSpPr>
        <p:spPr bwMode="auto">
          <a:xfrm>
            <a:off x="1839359" y="2404533"/>
            <a:ext cx="5522353" cy="2813519"/>
          </a:xfrm>
          <a:custGeom>
            <a:avLst/>
            <a:gdLst>
              <a:gd name="connsiteX0" fmla="*/ 79752 w 5522353"/>
              <a:gd name="connsiteY0" fmla="*/ 869245 h 2813519"/>
              <a:gd name="connsiteX1" fmla="*/ 170063 w 5522353"/>
              <a:gd name="connsiteY1" fmla="*/ 2551289 h 2813519"/>
              <a:gd name="connsiteX2" fmla="*/ 1592463 w 5522353"/>
              <a:gd name="connsiteY2" fmla="*/ 2799645 h 2813519"/>
              <a:gd name="connsiteX3" fmla="*/ 3229352 w 5522353"/>
              <a:gd name="connsiteY3" fmla="*/ 2460978 h 2813519"/>
              <a:gd name="connsiteX4" fmla="*/ 5340374 w 5522353"/>
              <a:gd name="connsiteY4" fmla="*/ 880534 h 2813519"/>
              <a:gd name="connsiteX5" fmla="*/ 5419397 w 5522353"/>
              <a:gd name="connsiteY5" fmla="*/ 0 h 2813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22353" h="2813519">
                <a:moveTo>
                  <a:pt x="79752" y="869245"/>
                </a:moveTo>
                <a:cubicBezTo>
                  <a:pt x="-1152" y="1549400"/>
                  <a:pt x="-82055" y="2229556"/>
                  <a:pt x="170063" y="2551289"/>
                </a:cubicBezTo>
                <a:cubicBezTo>
                  <a:pt x="422181" y="2873022"/>
                  <a:pt x="1082582" y="2814697"/>
                  <a:pt x="1592463" y="2799645"/>
                </a:cubicBezTo>
                <a:cubicBezTo>
                  <a:pt x="2102344" y="2784593"/>
                  <a:pt x="2604700" y="2780830"/>
                  <a:pt x="3229352" y="2460978"/>
                </a:cubicBezTo>
                <a:cubicBezTo>
                  <a:pt x="3854004" y="2141126"/>
                  <a:pt x="4975367" y="1290697"/>
                  <a:pt x="5340374" y="880534"/>
                </a:cubicBezTo>
                <a:cubicBezTo>
                  <a:pt x="5705381" y="470371"/>
                  <a:pt x="5406227" y="135467"/>
                  <a:pt x="5419397" y="0"/>
                </a:cubicBezTo>
              </a:path>
            </a:pathLst>
          </a:custGeom>
          <a:noFill/>
          <a:ln w="28575" cap="flat" cmpd="sng" algn="ctr">
            <a:solidFill>
              <a:srgbClr val="C00000"/>
            </a:solidFill>
            <a:prstDash val="solid"/>
            <a:round/>
            <a:headEnd type="triangl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TW" altLang="en-US" sz="1800" b="0" i="0" u="none" strike="noStrike" cap="none" normalizeH="0" baseline="0" smtClean="0">
              <a:ln>
                <a:noFill/>
              </a:ln>
              <a:solidFill>
                <a:schemeClr val="tx1"/>
              </a:solidFill>
              <a:effectLst/>
              <a:latin typeface="Arial" panose="020B0604020202020204" pitchFamily="34" charset="0"/>
              <a:ea typeface="新細明體" panose="02020500000000000000" pitchFamily="18" charset="-120"/>
            </a:endParaRPr>
          </a:p>
        </p:txBody>
      </p:sp>
    </p:spTree>
    <p:extLst>
      <p:ext uri="{BB962C8B-B14F-4D97-AF65-F5344CB8AC3E}">
        <p14:creationId xmlns:p14="http://schemas.microsoft.com/office/powerpoint/2010/main" val="416096098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Router Setup</a:t>
            </a:r>
            <a:endParaRPr lang="zh-TW" altLang="en-US" dirty="0"/>
          </a:p>
        </p:txBody>
      </p:sp>
      <p:pic>
        <p:nvPicPr>
          <p:cNvPr id="3" name="圖片 2"/>
          <p:cNvPicPr>
            <a:picLocks noChangeAspect="1"/>
          </p:cNvPicPr>
          <p:nvPr/>
        </p:nvPicPr>
        <p:blipFill rotWithShape="1">
          <a:blip r:embed="rId2"/>
          <a:srcRect t="3131"/>
          <a:stretch/>
        </p:blipFill>
        <p:spPr>
          <a:xfrm>
            <a:off x="327454" y="1762897"/>
            <a:ext cx="8009238" cy="420250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矩形 3"/>
          <p:cNvSpPr/>
          <p:nvPr/>
        </p:nvSpPr>
        <p:spPr bwMode="auto">
          <a:xfrm>
            <a:off x="1425146" y="2751438"/>
            <a:ext cx="403654" cy="420130"/>
          </a:xfrm>
          <a:prstGeom prst="rect">
            <a:avLst/>
          </a:prstGeom>
          <a:noFill/>
          <a:ln w="28575"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TW" altLang="en-US" sz="1800" b="0" i="0" u="none" strike="noStrike" cap="none" normalizeH="0" baseline="0" smtClean="0">
              <a:ln>
                <a:noFill/>
              </a:ln>
              <a:solidFill>
                <a:schemeClr val="tx1"/>
              </a:solidFill>
              <a:effectLst/>
              <a:latin typeface="Arial" panose="020B0604020202020204" pitchFamily="34" charset="0"/>
              <a:ea typeface="新細明體" panose="02020500000000000000" pitchFamily="18" charset="-120"/>
            </a:endParaRPr>
          </a:p>
        </p:txBody>
      </p:sp>
      <p:sp>
        <p:nvSpPr>
          <p:cNvPr id="7" name="矩形 6"/>
          <p:cNvSpPr/>
          <p:nvPr/>
        </p:nvSpPr>
        <p:spPr bwMode="auto">
          <a:xfrm>
            <a:off x="7051066" y="2481585"/>
            <a:ext cx="560347" cy="150277"/>
          </a:xfrm>
          <a:prstGeom prst="rect">
            <a:avLst/>
          </a:prstGeom>
          <a:noFill/>
          <a:ln w="28575"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TW" altLang="en-US" sz="1800" b="0" i="0" u="none" strike="noStrike" cap="none" normalizeH="0" baseline="0" smtClean="0">
              <a:ln>
                <a:noFill/>
              </a:ln>
              <a:solidFill>
                <a:schemeClr val="tx1"/>
              </a:solidFill>
              <a:effectLst/>
              <a:latin typeface="Arial" panose="020B0604020202020204" pitchFamily="34" charset="0"/>
              <a:ea typeface="新細明體" panose="02020500000000000000" pitchFamily="18" charset="-120"/>
            </a:endParaRPr>
          </a:p>
        </p:txBody>
      </p:sp>
      <p:pic>
        <p:nvPicPr>
          <p:cNvPr id="8" name="圖片 7"/>
          <p:cNvPicPr>
            <a:picLocks noChangeAspect="1"/>
          </p:cNvPicPr>
          <p:nvPr/>
        </p:nvPicPr>
        <p:blipFill rotWithShape="1">
          <a:blip r:embed="rId3"/>
          <a:srcRect t="3585"/>
          <a:stretch/>
        </p:blipFill>
        <p:spPr>
          <a:xfrm>
            <a:off x="953036" y="2168434"/>
            <a:ext cx="7996297" cy="417606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9" name="矩形 8"/>
          <p:cNvSpPr/>
          <p:nvPr/>
        </p:nvSpPr>
        <p:spPr bwMode="auto">
          <a:xfrm>
            <a:off x="1902941" y="3402227"/>
            <a:ext cx="2290118" cy="708454"/>
          </a:xfrm>
          <a:prstGeom prst="rect">
            <a:avLst/>
          </a:prstGeom>
          <a:noFill/>
          <a:ln w="28575"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TW" altLang="en-US" sz="1800" b="0" i="0" u="none" strike="noStrike" cap="none" normalizeH="0" baseline="0" smtClean="0">
              <a:ln>
                <a:noFill/>
              </a:ln>
              <a:solidFill>
                <a:schemeClr val="tx1"/>
              </a:solidFill>
              <a:effectLst/>
              <a:latin typeface="Arial" panose="020B0604020202020204" pitchFamily="34" charset="0"/>
              <a:ea typeface="新細明體" panose="02020500000000000000" pitchFamily="18" charset="-120"/>
            </a:endParaRPr>
          </a:p>
        </p:txBody>
      </p:sp>
    </p:spTree>
    <p:extLst>
      <p:ext uri="{BB962C8B-B14F-4D97-AF65-F5344CB8AC3E}">
        <p14:creationId xmlns:p14="http://schemas.microsoft.com/office/powerpoint/2010/main" val="2933927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9" presetClass="emph" presetSubtype="0" nodeType="clickEffect">
                                  <p:stCondLst>
                                    <p:cond delay="0"/>
                                  </p:stCondLst>
                                  <p:childTnLst>
                                    <p:set>
                                      <p:cBhvr rctx="PPT">
                                        <p:cTn id="14" dur="indefinite"/>
                                        <p:tgtEl>
                                          <p:spTgt spid="3"/>
                                        </p:tgtEl>
                                        <p:attrNameLst>
                                          <p:attrName>style.opacity</p:attrName>
                                        </p:attrNameLst>
                                      </p:cBhvr>
                                      <p:to>
                                        <p:strVal val="0.25"/>
                                      </p:to>
                                    </p:set>
                                    <p:animEffect filter="image" prLst="opacity: 0.25">
                                      <p:cBhvr rctx="IE">
                                        <p:cTn id="15" dur="indefinite"/>
                                        <p:tgtEl>
                                          <p:spTgt spid="3"/>
                                        </p:tgtEl>
                                      </p:cBhvr>
                                    </p:animEffect>
                                  </p:childTnLst>
                                </p:cTn>
                              </p:par>
                            </p:childTnLst>
                          </p:cTn>
                        </p:par>
                        <p:par>
                          <p:cTn id="16" fill="hold">
                            <p:stCondLst>
                              <p:cond delay="0"/>
                            </p:stCondLst>
                            <p:childTnLst>
                              <p:par>
                                <p:cTn id="17" presetID="1" presetClass="entr" presetSubtype="0" fill="hold" nodeType="after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P spid="9"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err="1" smtClean="0"/>
              <a:t>DevStack</a:t>
            </a:r>
            <a:endParaRPr lang="zh-TW" altLang="en-US" dirty="0"/>
          </a:p>
        </p:txBody>
      </p:sp>
      <p:sp>
        <p:nvSpPr>
          <p:cNvPr id="3" name="內容版面配置區 2"/>
          <p:cNvSpPr txBox="1">
            <a:spLocks/>
          </p:cNvSpPr>
          <p:nvPr/>
        </p:nvSpPr>
        <p:spPr>
          <a:xfrm>
            <a:off x="457200" y="1600200"/>
            <a:ext cx="8229600" cy="472670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70000"/>
              </a:lnSpc>
              <a:defRPr/>
            </a:pPr>
            <a:r>
              <a:rPr lang="en-US" altLang="zh-TW" sz="2400" dirty="0" smtClean="0">
                <a:latin typeface="Calibri" panose="020F0502020204030204" pitchFamily="34" charset="0"/>
              </a:rPr>
              <a:t>Download </a:t>
            </a:r>
            <a:r>
              <a:rPr lang="en-US" altLang="zh-TW" sz="2400" dirty="0" err="1" smtClean="0">
                <a:latin typeface="Calibri" panose="020F0502020204030204" pitchFamily="34" charset="0"/>
              </a:rPr>
              <a:t>DevStack</a:t>
            </a:r>
            <a:endParaRPr lang="en-US" altLang="zh-TW" sz="2400" dirty="0" smtClean="0">
              <a:latin typeface="Calibri" panose="020F0502020204030204" pitchFamily="34" charset="0"/>
            </a:endParaRPr>
          </a:p>
          <a:p>
            <a:pPr marL="0" indent="0">
              <a:lnSpc>
                <a:spcPct val="70000"/>
              </a:lnSpc>
              <a:buNone/>
              <a:defRPr/>
            </a:pPr>
            <a:r>
              <a:rPr lang="en-US" altLang="zh-TW" sz="1900" dirty="0" err="1">
                <a:latin typeface="Calibri" panose="020F0502020204030204" pitchFamily="34" charset="0"/>
              </a:rPr>
              <a:t>git</a:t>
            </a:r>
            <a:r>
              <a:rPr lang="en-US" altLang="zh-TW" sz="1900" dirty="0">
                <a:latin typeface="Calibri" panose="020F0502020204030204" pitchFamily="34" charset="0"/>
              </a:rPr>
              <a:t> clone </a:t>
            </a:r>
            <a:r>
              <a:rPr lang="en-US" altLang="zh-TW" sz="1900" dirty="0">
                <a:latin typeface="Calibri" panose="020F0502020204030204" pitchFamily="34" charset="0"/>
                <a:hlinkClick r:id="rId2"/>
              </a:rPr>
              <a:t>https://</a:t>
            </a:r>
            <a:r>
              <a:rPr lang="en-US" altLang="zh-TW" sz="1900" dirty="0" smtClean="0">
                <a:latin typeface="Calibri" panose="020F0502020204030204" pitchFamily="34" charset="0"/>
                <a:hlinkClick r:id="rId2"/>
              </a:rPr>
              <a:t>git.openstack.org/openstack-dev/devstack</a:t>
            </a:r>
            <a:endParaRPr lang="en-US" altLang="zh-TW" sz="1900" dirty="0" smtClean="0">
              <a:latin typeface="Calibri" panose="020F0502020204030204" pitchFamily="34" charset="0"/>
            </a:endParaRPr>
          </a:p>
          <a:p>
            <a:pPr>
              <a:lnSpc>
                <a:spcPct val="70000"/>
              </a:lnSpc>
              <a:defRPr/>
            </a:pPr>
            <a:r>
              <a:rPr lang="en-US" altLang="zh-TW" sz="2400" dirty="0" smtClean="0">
                <a:latin typeface="Calibri" panose="020F0502020204030204" pitchFamily="34" charset="0"/>
              </a:rPr>
              <a:t>Check folder to </a:t>
            </a:r>
            <a:r>
              <a:rPr lang="en-US" altLang="zh-TW" sz="2400" dirty="0" err="1" smtClean="0">
                <a:latin typeface="Calibri" panose="020F0502020204030204" pitchFamily="34" charset="0"/>
              </a:rPr>
              <a:t>devstack</a:t>
            </a:r>
            <a:endParaRPr lang="en-US" altLang="zh-TW" sz="2400" dirty="0" smtClean="0">
              <a:latin typeface="Calibri" panose="020F0502020204030204" pitchFamily="34" charset="0"/>
            </a:endParaRPr>
          </a:p>
          <a:p>
            <a:pPr marL="0" indent="0">
              <a:lnSpc>
                <a:spcPct val="70000"/>
              </a:lnSpc>
              <a:buNone/>
              <a:defRPr/>
            </a:pPr>
            <a:r>
              <a:rPr lang="en-US" altLang="zh-TW" sz="1900" dirty="0" smtClean="0">
                <a:latin typeface="Calibri" panose="020F0502020204030204" pitchFamily="34" charset="0"/>
              </a:rPr>
              <a:t>Cd </a:t>
            </a:r>
            <a:r>
              <a:rPr lang="en-US" altLang="zh-TW" sz="1900" dirty="0" err="1" smtClean="0">
                <a:latin typeface="Calibri" panose="020F0502020204030204" pitchFamily="34" charset="0"/>
              </a:rPr>
              <a:t>devstack</a:t>
            </a:r>
            <a:endParaRPr lang="en-US" altLang="zh-TW" sz="1900" dirty="0" smtClean="0">
              <a:latin typeface="Calibri" panose="020F0502020204030204" pitchFamily="34" charset="0"/>
            </a:endParaRPr>
          </a:p>
          <a:p>
            <a:pPr>
              <a:lnSpc>
                <a:spcPct val="70000"/>
              </a:lnSpc>
              <a:defRPr/>
            </a:pPr>
            <a:r>
              <a:rPr lang="en-US" altLang="zh-TW" sz="2400" dirty="0" smtClean="0">
                <a:latin typeface="Calibri" panose="020F0502020204030204" pitchFamily="34" charset="0"/>
              </a:rPr>
              <a:t>Copy </a:t>
            </a:r>
            <a:r>
              <a:rPr lang="en-US" altLang="zh-TW" sz="2400" dirty="0" err="1" smtClean="0">
                <a:latin typeface="Calibri" panose="020F0502020204030204" pitchFamily="34" charset="0"/>
              </a:rPr>
              <a:t>local.conf</a:t>
            </a:r>
            <a:r>
              <a:rPr lang="en-US" altLang="zh-TW" sz="2400" dirty="0" smtClean="0">
                <a:latin typeface="Calibri" panose="020F0502020204030204" pitchFamily="34" charset="0"/>
              </a:rPr>
              <a:t> from ~/</a:t>
            </a:r>
            <a:r>
              <a:rPr lang="en-US" altLang="zh-TW" sz="2400" dirty="0" err="1" smtClean="0">
                <a:latin typeface="Calibri" panose="020F0502020204030204" pitchFamily="34" charset="0"/>
              </a:rPr>
              <a:t>devstack</a:t>
            </a:r>
            <a:r>
              <a:rPr lang="en-US" altLang="zh-TW" sz="2400" dirty="0" smtClean="0">
                <a:latin typeface="Calibri" panose="020F0502020204030204" pitchFamily="34" charset="0"/>
              </a:rPr>
              <a:t>/samples</a:t>
            </a:r>
          </a:p>
          <a:p>
            <a:pPr marL="0" indent="0">
              <a:lnSpc>
                <a:spcPct val="70000"/>
              </a:lnSpc>
              <a:buNone/>
              <a:defRPr/>
            </a:pPr>
            <a:r>
              <a:rPr lang="en-US" altLang="zh-TW" sz="1900" dirty="0" err="1">
                <a:latin typeface="Calibri" panose="020F0502020204030204" pitchFamily="34" charset="0"/>
              </a:rPr>
              <a:t>c</a:t>
            </a:r>
            <a:r>
              <a:rPr lang="en-US" altLang="zh-TW" sz="1900" dirty="0" err="1" smtClean="0">
                <a:latin typeface="Calibri" panose="020F0502020204030204" pitchFamily="34" charset="0"/>
              </a:rPr>
              <a:t>p</a:t>
            </a:r>
            <a:r>
              <a:rPr lang="en-US" altLang="zh-TW" sz="1900" dirty="0" smtClean="0">
                <a:latin typeface="Calibri" panose="020F0502020204030204" pitchFamily="34" charset="0"/>
              </a:rPr>
              <a:t> ./samples/</a:t>
            </a:r>
            <a:r>
              <a:rPr lang="en-US" altLang="zh-TW" sz="1900" dirty="0" err="1" smtClean="0">
                <a:latin typeface="Calibri" panose="020F0502020204030204" pitchFamily="34" charset="0"/>
              </a:rPr>
              <a:t>local.conf</a:t>
            </a:r>
            <a:r>
              <a:rPr lang="en-US" altLang="zh-TW" sz="1900" dirty="0" smtClean="0">
                <a:latin typeface="Calibri" panose="020F0502020204030204" pitchFamily="34" charset="0"/>
              </a:rPr>
              <a:t> .</a:t>
            </a:r>
          </a:p>
          <a:p>
            <a:pPr>
              <a:lnSpc>
                <a:spcPct val="70000"/>
              </a:lnSpc>
              <a:defRPr/>
            </a:pPr>
            <a:r>
              <a:rPr lang="en-US" altLang="zh-TW" sz="2400" dirty="0" smtClean="0">
                <a:latin typeface="Calibri" panose="020F0502020204030204" pitchFamily="34" charset="0"/>
              </a:rPr>
              <a:t>Edit </a:t>
            </a:r>
            <a:r>
              <a:rPr lang="en-US" altLang="zh-TW" sz="2400" dirty="0" err="1" smtClean="0">
                <a:latin typeface="Calibri" panose="020F0502020204030204" pitchFamily="34" charset="0"/>
              </a:rPr>
              <a:t>local.conf</a:t>
            </a:r>
            <a:r>
              <a:rPr lang="en-US" altLang="zh-TW" sz="2400" dirty="0" smtClean="0">
                <a:latin typeface="Calibri" panose="020F0502020204030204" pitchFamily="34" charset="0"/>
              </a:rPr>
              <a:t> add the following line</a:t>
            </a:r>
            <a:endParaRPr lang="en-US" altLang="zh-TW" sz="1900" dirty="0">
              <a:latin typeface="Calibri" panose="020F0502020204030204" pitchFamily="34" charset="0"/>
            </a:endParaRPr>
          </a:p>
          <a:p>
            <a:pPr marL="0" indent="0">
              <a:lnSpc>
                <a:spcPct val="70000"/>
              </a:lnSpc>
              <a:buNone/>
              <a:defRPr/>
            </a:pPr>
            <a:r>
              <a:rPr lang="en-US" altLang="zh-TW" sz="1900" dirty="0" smtClean="0">
                <a:latin typeface="Calibri" panose="020F0502020204030204" pitchFamily="34" charset="0"/>
              </a:rPr>
              <a:t>HOST_IP=10.0.2.15</a:t>
            </a:r>
          </a:p>
          <a:p>
            <a:pPr>
              <a:lnSpc>
                <a:spcPct val="70000"/>
              </a:lnSpc>
              <a:defRPr/>
            </a:pPr>
            <a:r>
              <a:rPr lang="en-US" altLang="zh-TW" sz="2400" dirty="0" smtClean="0">
                <a:latin typeface="Calibri" panose="020F0502020204030204" pitchFamily="34" charset="0"/>
              </a:rPr>
              <a:t>Change the password as you want</a:t>
            </a:r>
          </a:p>
          <a:p>
            <a:pPr marL="0" indent="0">
              <a:lnSpc>
                <a:spcPct val="70000"/>
              </a:lnSpc>
              <a:buNone/>
              <a:defRPr/>
            </a:pPr>
            <a:r>
              <a:rPr lang="en-US" altLang="zh-TW" sz="1900" dirty="0">
                <a:latin typeface="Calibri" panose="020F0502020204030204" pitchFamily="34" charset="0"/>
              </a:rPr>
              <a:t>ADMIN_PASSWORD=admin</a:t>
            </a:r>
          </a:p>
          <a:p>
            <a:pPr marL="0" indent="0">
              <a:lnSpc>
                <a:spcPct val="70000"/>
              </a:lnSpc>
              <a:buNone/>
              <a:defRPr/>
            </a:pPr>
            <a:r>
              <a:rPr lang="en-US" altLang="zh-TW" sz="1900" dirty="0">
                <a:latin typeface="Calibri" panose="020F0502020204030204" pitchFamily="34" charset="0"/>
              </a:rPr>
              <a:t>DATABASE_PASSWORD=</a:t>
            </a:r>
            <a:r>
              <a:rPr lang="en-US" altLang="zh-TW" sz="1900" dirty="0" err="1">
                <a:latin typeface="Calibri" panose="020F0502020204030204" pitchFamily="34" charset="0"/>
              </a:rPr>
              <a:t>stackdb</a:t>
            </a:r>
            <a:endParaRPr lang="en-US" altLang="zh-TW" sz="1900" dirty="0">
              <a:latin typeface="Calibri" panose="020F0502020204030204" pitchFamily="34" charset="0"/>
            </a:endParaRPr>
          </a:p>
          <a:p>
            <a:pPr marL="0" indent="0">
              <a:lnSpc>
                <a:spcPct val="70000"/>
              </a:lnSpc>
              <a:buNone/>
              <a:defRPr/>
            </a:pPr>
            <a:r>
              <a:rPr lang="en-US" altLang="zh-TW" sz="1900" dirty="0">
                <a:latin typeface="Calibri" panose="020F0502020204030204" pitchFamily="34" charset="0"/>
              </a:rPr>
              <a:t>RABBIT_PASSWORD=</a:t>
            </a:r>
            <a:r>
              <a:rPr lang="en-US" altLang="zh-TW" sz="1900" dirty="0" err="1">
                <a:latin typeface="Calibri" panose="020F0502020204030204" pitchFamily="34" charset="0"/>
              </a:rPr>
              <a:t>stackqueue</a:t>
            </a:r>
            <a:endParaRPr lang="en-US" altLang="zh-TW" sz="1900" dirty="0">
              <a:latin typeface="Calibri" panose="020F0502020204030204" pitchFamily="34" charset="0"/>
            </a:endParaRPr>
          </a:p>
          <a:p>
            <a:pPr marL="0" indent="0">
              <a:lnSpc>
                <a:spcPct val="70000"/>
              </a:lnSpc>
              <a:buNone/>
              <a:defRPr/>
            </a:pPr>
            <a:r>
              <a:rPr lang="en-US" altLang="zh-TW" sz="1900" dirty="0">
                <a:latin typeface="Calibri" panose="020F0502020204030204" pitchFamily="34" charset="0"/>
              </a:rPr>
              <a:t>SERVICE_PASSWORD=</a:t>
            </a:r>
            <a:r>
              <a:rPr lang="en-US" altLang="zh-TW" sz="1900" dirty="0" err="1">
                <a:latin typeface="Calibri" panose="020F0502020204030204" pitchFamily="34" charset="0"/>
              </a:rPr>
              <a:t>servicepassword</a:t>
            </a:r>
            <a:endParaRPr lang="en-US" altLang="zh-TW" sz="1900" dirty="0">
              <a:latin typeface="Calibri" panose="020F0502020204030204" pitchFamily="34" charset="0"/>
            </a:endParaRPr>
          </a:p>
          <a:p>
            <a:pPr marL="0" indent="0">
              <a:lnSpc>
                <a:spcPct val="70000"/>
              </a:lnSpc>
              <a:buNone/>
              <a:defRPr/>
            </a:pPr>
            <a:endParaRPr lang="en-US" altLang="zh-TW" sz="1900" dirty="0" smtClean="0">
              <a:latin typeface="Calibri" panose="020F0502020204030204" pitchFamily="34" charset="0"/>
            </a:endParaRPr>
          </a:p>
        </p:txBody>
      </p:sp>
    </p:spTree>
    <p:extLst>
      <p:ext uri="{BB962C8B-B14F-4D97-AF65-F5344CB8AC3E}">
        <p14:creationId xmlns:p14="http://schemas.microsoft.com/office/powerpoint/2010/main" val="79515515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err="1" smtClean="0"/>
              <a:t>DevStack</a:t>
            </a:r>
            <a:endParaRPr lang="zh-TW" altLang="en-US" dirty="0"/>
          </a:p>
        </p:txBody>
      </p:sp>
      <p:sp>
        <p:nvSpPr>
          <p:cNvPr id="3" name="內容版面配置區 2"/>
          <p:cNvSpPr txBox="1">
            <a:spLocks/>
          </p:cNvSpPr>
          <p:nvPr/>
        </p:nvSpPr>
        <p:spPr>
          <a:xfrm>
            <a:off x="457200" y="1600200"/>
            <a:ext cx="8229600" cy="472670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70000"/>
              </a:lnSpc>
              <a:defRPr/>
            </a:pPr>
            <a:r>
              <a:rPr lang="en-US" altLang="zh-TW" sz="2400" dirty="0" smtClean="0">
                <a:latin typeface="Calibri" panose="020F0502020204030204" pitchFamily="34" charset="0"/>
              </a:rPr>
              <a:t>Install </a:t>
            </a:r>
            <a:r>
              <a:rPr lang="en-US" altLang="zh-TW" sz="2400" dirty="0" err="1" smtClean="0">
                <a:latin typeface="Calibri" panose="020F0502020204030204" pitchFamily="34" charset="0"/>
              </a:rPr>
              <a:t>DevStack</a:t>
            </a:r>
            <a:endParaRPr lang="en-US" altLang="zh-TW" sz="2400" dirty="0" smtClean="0">
              <a:latin typeface="Calibri" panose="020F0502020204030204" pitchFamily="34" charset="0"/>
            </a:endParaRPr>
          </a:p>
          <a:p>
            <a:pPr marL="0" indent="0">
              <a:lnSpc>
                <a:spcPct val="70000"/>
              </a:lnSpc>
              <a:buNone/>
              <a:defRPr/>
            </a:pPr>
            <a:r>
              <a:rPr lang="en-US" altLang="zh-TW" sz="1900" dirty="0" smtClean="0">
                <a:latin typeface="Calibri" panose="020F0502020204030204" pitchFamily="34" charset="0"/>
              </a:rPr>
              <a:t>./stack.sh</a:t>
            </a:r>
          </a:p>
          <a:p>
            <a:pPr>
              <a:lnSpc>
                <a:spcPct val="70000"/>
              </a:lnSpc>
              <a:defRPr/>
            </a:pPr>
            <a:r>
              <a:rPr lang="en-US" altLang="zh-TW" sz="2400" dirty="0" smtClean="0">
                <a:latin typeface="Calibri" panose="020F0502020204030204" pitchFamily="34" charset="0"/>
              </a:rPr>
              <a:t>You can see the following messages</a:t>
            </a:r>
          </a:p>
          <a:p>
            <a:pPr marL="0" indent="0">
              <a:lnSpc>
                <a:spcPct val="70000"/>
              </a:lnSpc>
              <a:buNone/>
              <a:defRPr/>
            </a:pPr>
            <a:endParaRPr lang="en-US" altLang="zh-TW" sz="1900" dirty="0">
              <a:latin typeface="Calibri" panose="020F0502020204030204" pitchFamily="34" charset="0"/>
            </a:endParaRPr>
          </a:p>
        </p:txBody>
      </p:sp>
      <p:pic>
        <p:nvPicPr>
          <p:cNvPr id="1026" name="Picture 2" descr="Image result for devstack"/>
          <p:cNvPicPr>
            <a:picLocks noChangeAspect="1" noChangeArrowheads="1"/>
          </p:cNvPicPr>
          <p:nvPr/>
        </p:nvPicPr>
        <p:blipFill rotWithShape="1">
          <a:blip r:embed="rId2">
            <a:extLst>
              <a:ext uri="{28A0092B-C50C-407E-A947-70E740481C1C}">
                <a14:useLocalDpi xmlns:a14="http://schemas.microsoft.com/office/drawing/2010/main" val="0"/>
              </a:ext>
            </a:extLst>
          </a:blip>
          <a:srcRect t="68998"/>
          <a:stretch/>
        </p:blipFill>
        <p:spPr bwMode="auto">
          <a:xfrm>
            <a:off x="457200" y="3131127"/>
            <a:ext cx="8281006" cy="22259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64365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OPNFV Releases</a:t>
            </a:r>
            <a:endParaRPr lang="zh-TW" altLang="en-US" dirty="0"/>
          </a:p>
        </p:txBody>
      </p:sp>
      <p:graphicFrame>
        <p:nvGraphicFramePr>
          <p:cNvPr id="4" name="內容版面配置區 3"/>
          <p:cNvGraphicFramePr>
            <a:graphicFrameLocks noGrp="1"/>
          </p:cNvGraphicFramePr>
          <p:nvPr>
            <p:ph idx="1"/>
            <p:extLst/>
          </p:nvPr>
        </p:nvGraphicFramePr>
        <p:xfrm>
          <a:off x="457200" y="2430161"/>
          <a:ext cx="8229600" cy="3657600"/>
        </p:xfrm>
        <a:graphic>
          <a:graphicData uri="http://schemas.openxmlformats.org/drawingml/2006/table">
            <a:tbl>
              <a:tblPr firstRow="1" bandRow="1">
                <a:tableStyleId>{93296810-A885-4BE3-A3E7-6D5BEEA58F35}</a:tableStyleId>
              </a:tblPr>
              <a:tblGrid>
                <a:gridCol w="2743200">
                  <a:extLst>
                    <a:ext uri="{9D8B030D-6E8A-4147-A177-3AD203B41FA5}">
                      <a16:colId xmlns:a16="http://schemas.microsoft.com/office/drawing/2014/main" val="20000"/>
                    </a:ext>
                  </a:extLst>
                </a:gridCol>
                <a:gridCol w="2743200">
                  <a:extLst>
                    <a:ext uri="{9D8B030D-6E8A-4147-A177-3AD203B41FA5}">
                      <a16:colId xmlns:a16="http://schemas.microsoft.com/office/drawing/2014/main" val="20001"/>
                    </a:ext>
                  </a:extLst>
                </a:gridCol>
                <a:gridCol w="2743200">
                  <a:extLst>
                    <a:ext uri="{9D8B030D-6E8A-4147-A177-3AD203B41FA5}">
                      <a16:colId xmlns:a16="http://schemas.microsoft.com/office/drawing/2014/main" val="20002"/>
                    </a:ext>
                  </a:extLst>
                </a:gridCol>
              </a:tblGrid>
              <a:tr h="435113">
                <a:tc>
                  <a:txBody>
                    <a:bodyPr/>
                    <a:lstStyle/>
                    <a:p>
                      <a:r>
                        <a:rPr lang="en-US" altLang="zh-TW" sz="2400" dirty="0" smtClean="0">
                          <a:latin typeface="Calibri" panose="020F0502020204030204" pitchFamily="34" charset="0"/>
                        </a:rPr>
                        <a:t>Release</a:t>
                      </a:r>
                      <a:endParaRPr lang="zh-TW" altLang="en-US" sz="2400" dirty="0">
                        <a:latin typeface="Calibri" panose="020F0502020204030204" pitchFamily="34" charset="0"/>
                      </a:endParaRPr>
                    </a:p>
                  </a:txBody>
                  <a:tcPr/>
                </a:tc>
                <a:tc>
                  <a:txBody>
                    <a:bodyPr/>
                    <a:lstStyle/>
                    <a:p>
                      <a:r>
                        <a:rPr lang="en-US" altLang="zh-TW" sz="2400" dirty="0" smtClean="0">
                          <a:latin typeface="Calibri" panose="020F0502020204030204" pitchFamily="34" charset="0"/>
                        </a:rPr>
                        <a:t>Version</a:t>
                      </a:r>
                      <a:endParaRPr lang="zh-TW" altLang="en-US" sz="2400" dirty="0">
                        <a:latin typeface="Calibri" panose="020F0502020204030204" pitchFamily="34" charset="0"/>
                      </a:endParaRPr>
                    </a:p>
                  </a:txBody>
                  <a:tcPr/>
                </a:tc>
                <a:tc>
                  <a:txBody>
                    <a:bodyPr/>
                    <a:lstStyle/>
                    <a:p>
                      <a:r>
                        <a:rPr lang="en-US" altLang="zh-TW" sz="2400" dirty="0" smtClean="0">
                          <a:latin typeface="Calibri" panose="020F0502020204030204" pitchFamily="34" charset="0"/>
                        </a:rPr>
                        <a:t>Release</a:t>
                      </a:r>
                      <a:r>
                        <a:rPr lang="en-US" altLang="zh-TW" sz="2400" baseline="0" dirty="0" smtClean="0">
                          <a:latin typeface="Calibri" panose="020F0502020204030204" pitchFamily="34" charset="0"/>
                        </a:rPr>
                        <a:t> Date</a:t>
                      </a:r>
                      <a:endParaRPr lang="zh-TW" altLang="en-US" sz="2400" dirty="0">
                        <a:latin typeface="Calibri" panose="020F0502020204030204" pitchFamily="34" charset="0"/>
                      </a:endParaRPr>
                    </a:p>
                  </a:txBody>
                  <a:tcPr/>
                </a:tc>
                <a:extLst>
                  <a:ext uri="{0D108BD9-81ED-4DB2-BD59-A6C34878D82A}">
                    <a16:rowId xmlns:a16="http://schemas.microsoft.com/office/drawing/2014/main" val="10000"/>
                  </a:ext>
                </a:extLst>
              </a:tr>
              <a:tr h="435113">
                <a:tc>
                  <a:txBody>
                    <a:bodyPr/>
                    <a:lstStyle/>
                    <a:p>
                      <a:r>
                        <a:rPr lang="en-US" altLang="zh-TW" sz="2400" dirty="0" smtClean="0">
                          <a:latin typeface="Calibri" panose="020F0502020204030204" pitchFamily="34" charset="0"/>
                        </a:rPr>
                        <a:t>Colorado</a:t>
                      </a:r>
                      <a:endParaRPr lang="zh-TW" altLang="en-US" sz="2400" dirty="0">
                        <a:latin typeface="Calibri" panose="020F0502020204030204" pitchFamily="34" charset="0"/>
                      </a:endParaRPr>
                    </a:p>
                  </a:txBody>
                  <a:tcPr/>
                </a:tc>
                <a:tc>
                  <a:txBody>
                    <a:bodyPr/>
                    <a:lstStyle/>
                    <a:p>
                      <a:r>
                        <a:rPr lang="en-US" altLang="zh-TW" sz="2400" dirty="0" smtClean="0">
                          <a:latin typeface="Calibri" panose="020F0502020204030204" pitchFamily="34" charset="0"/>
                        </a:rPr>
                        <a:t>2.0</a:t>
                      </a:r>
                      <a:endParaRPr lang="zh-TW" altLang="en-US" sz="2400" dirty="0">
                        <a:latin typeface="Calibri" panose="020F0502020204030204" pitchFamily="34" charset="0"/>
                      </a:endParaRPr>
                    </a:p>
                  </a:txBody>
                  <a:tcPr/>
                </a:tc>
                <a:tc>
                  <a:txBody>
                    <a:bodyPr/>
                    <a:lstStyle/>
                    <a:p>
                      <a:r>
                        <a:rPr lang="en-US" altLang="zh-TW" sz="2400" dirty="0" smtClean="0">
                          <a:latin typeface="Calibri" panose="020F0502020204030204" pitchFamily="34" charset="0"/>
                        </a:rPr>
                        <a:t>Mon, 11/14/2016</a:t>
                      </a:r>
                      <a:endParaRPr lang="zh-TW" altLang="en-US" sz="2400" dirty="0">
                        <a:latin typeface="Calibri" panose="020F0502020204030204" pitchFamily="34" charset="0"/>
                      </a:endParaRPr>
                    </a:p>
                  </a:txBody>
                  <a:tcPr/>
                </a:tc>
                <a:extLst>
                  <a:ext uri="{0D108BD9-81ED-4DB2-BD59-A6C34878D82A}">
                    <a16:rowId xmlns:a16="http://schemas.microsoft.com/office/drawing/2014/main" val="2522642497"/>
                  </a:ext>
                </a:extLst>
              </a:tr>
              <a:tr h="435113">
                <a:tc>
                  <a:txBody>
                    <a:bodyPr/>
                    <a:lstStyle/>
                    <a:p>
                      <a:r>
                        <a:rPr lang="en-US" altLang="zh-TW" sz="2400" dirty="0" smtClean="0">
                          <a:latin typeface="Calibri" panose="020F0502020204030204" pitchFamily="34" charset="0"/>
                        </a:rPr>
                        <a:t>Colorado</a:t>
                      </a:r>
                      <a:endParaRPr lang="zh-TW" altLang="en-US" sz="2400" dirty="0">
                        <a:latin typeface="Calibri" panose="020F0502020204030204" pitchFamily="34" charset="0"/>
                      </a:endParaRPr>
                    </a:p>
                  </a:txBody>
                  <a:tcPr/>
                </a:tc>
                <a:tc>
                  <a:txBody>
                    <a:bodyPr/>
                    <a:lstStyle/>
                    <a:p>
                      <a:r>
                        <a:rPr lang="en-US" altLang="zh-TW" sz="2400" dirty="0" smtClean="0">
                          <a:latin typeface="Calibri" panose="020F0502020204030204" pitchFamily="34" charset="0"/>
                        </a:rPr>
                        <a:t>1.0</a:t>
                      </a:r>
                      <a:endParaRPr lang="zh-TW" altLang="en-US" sz="2400" dirty="0">
                        <a:latin typeface="Calibri" panose="020F0502020204030204" pitchFamily="34" charset="0"/>
                      </a:endParaRPr>
                    </a:p>
                  </a:txBody>
                  <a:tcPr/>
                </a:tc>
                <a:tc>
                  <a:txBody>
                    <a:bodyPr/>
                    <a:lstStyle/>
                    <a:p>
                      <a:r>
                        <a:rPr lang="en-US" altLang="zh-TW" sz="2400" dirty="0" smtClean="0">
                          <a:latin typeface="Calibri" panose="020F0502020204030204" pitchFamily="34" charset="0"/>
                        </a:rPr>
                        <a:t>Mon, 09/26/2016</a:t>
                      </a:r>
                      <a:endParaRPr lang="zh-TW" altLang="en-US" sz="2400" dirty="0">
                        <a:latin typeface="Calibri" panose="020F0502020204030204" pitchFamily="34" charset="0"/>
                      </a:endParaRPr>
                    </a:p>
                  </a:txBody>
                  <a:tcPr/>
                </a:tc>
                <a:extLst>
                  <a:ext uri="{0D108BD9-81ED-4DB2-BD59-A6C34878D82A}">
                    <a16:rowId xmlns:a16="http://schemas.microsoft.com/office/drawing/2014/main" val="2723534410"/>
                  </a:ext>
                </a:extLst>
              </a:tr>
              <a:tr h="435113">
                <a:tc>
                  <a:txBody>
                    <a:bodyPr/>
                    <a:lstStyle/>
                    <a:p>
                      <a:r>
                        <a:rPr lang="en-US" altLang="zh-TW" sz="2400" dirty="0" smtClean="0">
                          <a:latin typeface="Calibri" panose="020F0502020204030204" pitchFamily="34" charset="0"/>
                        </a:rPr>
                        <a:t>Brahmaputra</a:t>
                      </a:r>
                      <a:endParaRPr lang="zh-TW" altLang="en-US" sz="2400" dirty="0">
                        <a:latin typeface="Calibri" panose="020F0502020204030204" pitchFamily="34" charset="0"/>
                      </a:endParaRPr>
                    </a:p>
                  </a:txBody>
                  <a:tcPr/>
                </a:tc>
                <a:tc>
                  <a:txBody>
                    <a:bodyPr/>
                    <a:lstStyle/>
                    <a:p>
                      <a:r>
                        <a:rPr lang="en-US" altLang="zh-TW" sz="2400" dirty="0" smtClean="0">
                          <a:latin typeface="Calibri" panose="020F0502020204030204" pitchFamily="34" charset="0"/>
                        </a:rPr>
                        <a:t>3.0</a:t>
                      </a:r>
                      <a:endParaRPr lang="zh-TW" altLang="en-US" sz="2400" dirty="0">
                        <a:latin typeface="Calibri" panose="020F0502020204030204" pitchFamily="34" charset="0"/>
                      </a:endParaRPr>
                    </a:p>
                  </a:txBody>
                  <a:tcPr/>
                </a:tc>
                <a:tc>
                  <a:txBody>
                    <a:bodyPr/>
                    <a:lstStyle/>
                    <a:p>
                      <a:r>
                        <a:rPr lang="en-US" altLang="zh-TW" sz="2400" dirty="0" smtClean="0">
                          <a:latin typeface="Calibri" panose="020F0502020204030204" pitchFamily="34" charset="0"/>
                        </a:rPr>
                        <a:t>Fri, 04/29/2016</a:t>
                      </a:r>
                      <a:endParaRPr lang="zh-TW" altLang="en-US" sz="2400" dirty="0">
                        <a:latin typeface="Calibri" panose="020F0502020204030204" pitchFamily="34" charset="0"/>
                      </a:endParaRPr>
                    </a:p>
                  </a:txBody>
                  <a:tcPr/>
                </a:tc>
                <a:extLst>
                  <a:ext uri="{0D108BD9-81ED-4DB2-BD59-A6C34878D82A}">
                    <a16:rowId xmlns:a16="http://schemas.microsoft.com/office/drawing/2014/main" val="10001"/>
                  </a:ext>
                </a:extLst>
              </a:tr>
              <a:tr h="435113">
                <a:tc>
                  <a:txBody>
                    <a:bodyPr/>
                    <a:lstStyle/>
                    <a:p>
                      <a:r>
                        <a:rPr lang="en-US" altLang="zh-TW" sz="2400" dirty="0" smtClean="0">
                          <a:latin typeface="Calibri" panose="020F0502020204030204" pitchFamily="34" charset="0"/>
                        </a:rPr>
                        <a:t>Brahmaputra</a:t>
                      </a:r>
                      <a:endParaRPr lang="zh-TW" altLang="en-US" sz="2400" dirty="0">
                        <a:latin typeface="Calibri" panose="020F0502020204030204" pitchFamily="34" charset="0"/>
                      </a:endParaRPr>
                    </a:p>
                  </a:txBody>
                  <a:tcPr/>
                </a:tc>
                <a:tc>
                  <a:txBody>
                    <a:bodyPr/>
                    <a:lstStyle/>
                    <a:p>
                      <a:r>
                        <a:rPr lang="en-US" altLang="zh-TW" sz="2400" dirty="0" smtClean="0">
                          <a:latin typeface="Calibri" panose="020F0502020204030204" pitchFamily="34" charset="0"/>
                        </a:rPr>
                        <a:t>2.0</a:t>
                      </a:r>
                      <a:endParaRPr lang="zh-TW" altLang="en-US" sz="2400" dirty="0">
                        <a:latin typeface="Calibri" panose="020F0502020204030204" pitchFamily="34" charset="0"/>
                      </a:endParaRPr>
                    </a:p>
                  </a:txBody>
                  <a:tcPr/>
                </a:tc>
                <a:tc>
                  <a:txBody>
                    <a:bodyPr/>
                    <a:lstStyle/>
                    <a:p>
                      <a:r>
                        <a:rPr lang="en-US" altLang="zh-TW" sz="2400" dirty="0" smtClean="0">
                          <a:latin typeface="Calibri" panose="020F0502020204030204" pitchFamily="34" charset="0"/>
                        </a:rPr>
                        <a:t>Thu, 04/21/2016</a:t>
                      </a:r>
                      <a:endParaRPr lang="zh-TW" altLang="en-US" sz="2400" dirty="0">
                        <a:latin typeface="Calibri" panose="020F0502020204030204" pitchFamily="34" charset="0"/>
                      </a:endParaRPr>
                    </a:p>
                  </a:txBody>
                  <a:tcPr/>
                </a:tc>
                <a:extLst>
                  <a:ext uri="{0D108BD9-81ED-4DB2-BD59-A6C34878D82A}">
                    <a16:rowId xmlns:a16="http://schemas.microsoft.com/office/drawing/2014/main" val="10002"/>
                  </a:ext>
                </a:extLst>
              </a:tr>
              <a:tr h="435113">
                <a:tc>
                  <a:txBody>
                    <a:bodyPr/>
                    <a:lstStyle/>
                    <a:p>
                      <a:r>
                        <a:rPr lang="en-US" altLang="zh-TW" sz="2400" dirty="0" smtClean="0">
                          <a:latin typeface="Calibri" panose="020F0502020204030204" pitchFamily="34" charset="0"/>
                        </a:rPr>
                        <a:t>Brahmaputra</a:t>
                      </a:r>
                      <a:endParaRPr lang="zh-TW" altLang="en-US" sz="2400" dirty="0">
                        <a:latin typeface="Calibri" panose="020F0502020204030204" pitchFamily="34" charset="0"/>
                      </a:endParaRPr>
                    </a:p>
                  </a:txBody>
                  <a:tcPr/>
                </a:tc>
                <a:tc>
                  <a:txBody>
                    <a:bodyPr/>
                    <a:lstStyle/>
                    <a:p>
                      <a:r>
                        <a:rPr lang="en-US" altLang="zh-TW" sz="2400" dirty="0" smtClean="0">
                          <a:latin typeface="Calibri" panose="020F0502020204030204" pitchFamily="34" charset="0"/>
                        </a:rPr>
                        <a:t>1.0</a:t>
                      </a:r>
                      <a:endParaRPr lang="zh-TW" altLang="en-US" sz="2400" dirty="0">
                        <a:latin typeface="Calibri" panose="020F0502020204030204" pitchFamily="34" charset="0"/>
                      </a:endParaRPr>
                    </a:p>
                  </a:txBody>
                  <a:tcPr/>
                </a:tc>
                <a:tc>
                  <a:txBody>
                    <a:bodyPr/>
                    <a:lstStyle/>
                    <a:p>
                      <a:r>
                        <a:rPr lang="en-US" altLang="zh-TW" sz="2400" dirty="0" smtClean="0">
                          <a:latin typeface="Calibri" panose="020F0502020204030204" pitchFamily="34" charset="0"/>
                        </a:rPr>
                        <a:t>Tue, 03/01/2016</a:t>
                      </a:r>
                      <a:endParaRPr lang="zh-TW" altLang="en-US" sz="2400" dirty="0">
                        <a:latin typeface="Calibri" panose="020F0502020204030204" pitchFamily="34" charset="0"/>
                      </a:endParaRPr>
                    </a:p>
                  </a:txBody>
                  <a:tcPr/>
                </a:tc>
                <a:extLst>
                  <a:ext uri="{0D108BD9-81ED-4DB2-BD59-A6C34878D82A}">
                    <a16:rowId xmlns:a16="http://schemas.microsoft.com/office/drawing/2014/main" val="10003"/>
                  </a:ext>
                </a:extLst>
              </a:tr>
              <a:tr h="435113">
                <a:tc>
                  <a:txBody>
                    <a:bodyPr/>
                    <a:lstStyle/>
                    <a:p>
                      <a:r>
                        <a:rPr lang="en-US" altLang="zh-TW" sz="2400" dirty="0" smtClean="0">
                          <a:latin typeface="Calibri" panose="020F0502020204030204" pitchFamily="34" charset="0"/>
                        </a:rPr>
                        <a:t>Arno</a:t>
                      </a:r>
                      <a:endParaRPr lang="zh-TW" altLang="en-US" sz="2400" dirty="0">
                        <a:latin typeface="Calibri" panose="020F0502020204030204" pitchFamily="34" charset="0"/>
                      </a:endParaRPr>
                    </a:p>
                  </a:txBody>
                  <a:tcPr/>
                </a:tc>
                <a:tc>
                  <a:txBody>
                    <a:bodyPr/>
                    <a:lstStyle/>
                    <a:p>
                      <a:r>
                        <a:rPr lang="en-US" altLang="zh-TW" sz="2400" dirty="0" smtClean="0">
                          <a:latin typeface="Calibri" panose="020F0502020204030204" pitchFamily="34" charset="0"/>
                        </a:rPr>
                        <a:t>SR1</a:t>
                      </a:r>
                      <a:endParaRPr lang="zh-TW" altLang="en-US" sz="2400" dirty="0">
                        <a:latin typeface="Calibri" panose="020F0502020204030204" pitchFamily="34" charset="0"/>
                      </a:endParaRPr>
                    </a:p>
                  </a:txBody>
                  <a:tcPr/>
                </a:tc>
                <a:tc>
                  <a:txBody>
                    <a:bodyPr/>
                    <a:lstStyle/>
                    <a:p>
                      <a:r>
                        <a:rPr lang="en-US" altLang="zh-TW" sz="2400" dirty="0" smtClean="0">
                          <a:latin typeface="Calibri" panose="020F0502020204030204" pitchFamily="34" charset="0"/>
                        </a:rPr>
                        <a:t>Thu, 10/01/2015</a:t>
                      </a:r>
                      <a:endParaRPr lang="zh-TW" altLang="en-US" sz="2400" dirty="0">
                        <a:latin typeface="Calibri" panose="020F0502020204030204" pitchFamily="34" charset="0"/>
                      </a:endParaRPr>
                    </a:p>
                  </a:txBody>
                  <a:tcPr/>
                </a:tc>
                <a:extLst>
                  <a:ext uri="{0D108BD9-81ED-4DB2-BD59-A6C34878D82A}">
                    <a16:rowId xmlns:a16="http://schemas.microsoft.com/office/drawing/2014/main" val="10004"/>
                  </a:ext>
                </a:extLst>
              </a:tr>
              <a:tr h="435113">
                <a:tc>
                  <a:txBody>
                    <a:bodyPr/>
                    <a:lstStyle/>
                    <a:p>
                      <a:r>
                        <a:rPr lang="en-US" altLang="zh-TW" sz="2400" dirty="0" smtClean="0">
                          <a:latin typeface="Calibri" panose="020F0502020204030204" pitchFamily="34" charset="0"/>
                        </a:rPr>
                        <a:t>Arno</a:t>
                      </a:r>
                      <a:endParaRPr lang="zh-TW" altLang="en-US" sz="2400" dirty="0">
                        <a:latin typeface="Calibri" panose="020F0502020204030204" pitchFamily="34" charset="0"/>
                      </a:endParaRPr>
                    </a:p>
                  </a:txBody>
                  <a:tcPr/>
                </a:tc>
                <a:tc>
                  <a:txBody>
                    <a:bodyPr/>
                    <a:lstStyle/>
                    <a:p>
                      <a:r>
                        <a:rPr lang="en-US" altLang="zh-TW" sz="2400" dirty="0" smtClean="0">
                          <a:latin typeface="Calibri" panose="020F0502020204030204" pitchFamily="34" charset="0"/>
                        </a:rPr>
                        <a:t>1.0</a:t>
                      </a:r>
                      <a:endParaRPr lang="zh-TW" altLang="en-US" sz="2400" dirty="0">
                        <a:latin typeface="Calibri" panose="020F0502020204030204" pitchFamily="34" charset="0"/>
                      </a:endParaRPr>
                    </a:p>
                  </a:txBody>
                  <a:tcPr/>
                </a:tc>
                <a:tc>
                  <a:txBody>
                    <a:bodyPr/>
                    <a:lstStyle/>
                    <a:p>
                      <a:r>
                        <a:rPr lang="en-US" altLang="zh-TW" sz="2400" dirty="0" smtClean="0">
                          <a:latin typeface="Calibri" panose="020F0502020204030204" pitchFamily="34" charset="0"/>
                        </a:rPr>
                        <a:t>Thu, 06/04/2015</a:t>
                      </a:r>
                      <a:endParaRPr lang="zh-TW" altLang="en-US" sz="2400" dirty="0">
                        <a:latin typeface="Calibri" panose="020F0502020204030204" pitchFamily="34" charset="0"/>
                      </a:endParaRPr>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251644267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OPNFV Overview</a:t>
            </a:r>
            <a:endParaRPr lang="zh-TW" altLang="en-US" dirty="0"/>
          </a:p>
        </p:txBody>
      </p:sp>
      <p:sp>
        <p:nvSpPr>
          <p:cNvPr id="4" name="內容版面配置區 2"/>
          <p:cNvSpPr>
            <a:spLocks noGrp="1"/>
          </p:cNvSpPr>
          <p:nvPr>
            <p:ph idx="1"/>
          </p:nvPr>
        </p:nvSpPr>
        <p:spPr>
          <a:xfrm>
            <a:off x="457200" y="1268895"/>
            <a:ext cx="8229600" cy="4525963"/>
          </a:xfrm>
        </p:spPr>
        <p:txBody>
          <a:bodyPr>
            <a:normAutofit/>
          </a:bodyPr>
          <a:lstStyle/>
          <a:p>
            <a:r>
              <a:rPr lang="en-US" altLang="zh-TW" sz="2400" b="0" dirty="0" smtClean="0">
                <a:latin typeface="Calibri" panose="020F0502020204030204" pitchFamily="34" charset="0"/>
              </a:rPr>
              <a:t>There are three scopes in OPNFV</a:t>
            </a:r>
          </a:p>
        </p:txBody>
      </p:sp>
      <p:pic>
        <p:nvPicPr>
          <p:cNvPr id="2050" name="Picture 2" descr="https://www.opnfv.org/sites/opnfv/files/pages/images/opnfv_bp_diag_030116_notitle.png"/>
          <p:cNvPicPr>
            <a:picLocks noChangeAspect="1" noChangeArrowheads="1"/>
          </p:cNvPicPr>
          <p:nvPr/>
        </p:nvPicPr>
        <p:blipFill rotWithShape="1">
          <a:blip r:embed="rId3">
            <a:extLst>
              <a:ext uri="{28A0092B-C50C-407E-A947-70E740481C1C}">
                <a14:useLocalDpi xmlns:a14="http://schemas.microsoft.com/office/drawing/2010/main" val="0"/>
              </a:ext>
            </a:extLst>
          </a:blip>
          <a:srcRect l="52679"/>
          <a:stretch/>
        </p:blipFill>
        <p:spPr bwMode="auto">
          <a:xfrm>
            <a:off x="2794710" y="1749362"/>
            <a:ext cx="3554580" cy="46196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269205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OPNFV: Integration</a:t>
            </a:r>
            <a:endParaRPr lang="zh-TW" altLang="en-US" dirty="0"/>
          </a:p>
        </p:txBody>
      </p:sp>
      <p:sp>
        <p:nvSpPr>
          <p:cNvPr id="4" name="內容版面配置區 2"/>
          <p:cNvSpPr>
            <a:spLocks noGrp="1"/>
          </p:cNvSpPr>
          <p:nvPr>
            <p:ph idx="1"/>
          </p:nvPr>
        </p:nvSpPr>
        <p:spPr>
          <a:xfrm>
            <a:off x="457200" y="1268895"/>
            <a:ext cx="8229600" cy="4525963"/>
          </a:xfrm>
        </p:spPr>
        <p:txBody>
          <a:bodyPr>
            <a:normAutofit/>
          </a:bodyPr>
          <a:lstStyle/>
          <a:p>
            <a:r>
              <a:rPr lang="en-US" altLang="zh-TW" sz="2400" b="0" dirty="0" smtClean="0">
                <a:latin typeface="Calibri" panose="020F0502020204030204" pitchFamily="34" charset="0"/>
              </a:rPr>
              <a:t>OPNFV integrate open source projects</a:t>
            </a:r>
          </a:p>
        </p:txBody>
      </p:sp>
      <p:pic>
        <p:nvPicPr>
          <p:cNvPr id="2050" name="Picture 2" descr="https://www.opnfv.org/sites/opnfv/files/pages/images/opnfv_bp_diag_030116_notitle.png"/>
          <p:cNvPicPr>
            <a:picLocks noChangeAspect="1" noChangeArrowheads="1"/>
          </p:cNvPicPr>
          <p:nvPr/>
        </p:nvPicPr>
        <p:blipFill rotWithShape="1">
          <a:blip r:embed="rId3">
            <a:extLst>
              <a:ext uri="{28A0092B-C50C-407E-A947-70E740481C1C}">
                <a14:useLocalDpi xmlns:a14="http://schemas.microsoft.com/office/drawing/2010/main" val="0"/>
              </a:ext>
            </a:extLst>
          </a:blip>
          <a:srcRect r="56859"/>
          <a:stretch/>
        </p:blipFill>
        <p:spPr bwMode="auto">
          <a:xfrm>
            <a:off x="2914094" y="1940550"/>
            <a:ext cx="3315811" cy="47269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904258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Software</a:t>
            </a:r>
            <a:endParaRPr lang="zh-TW" altLang="en-US" dirty="0"/>
          </a:p>
        </p:txBody>
      </p:sp>
      <p:sp>
        <p:nvSpPr>
          <p:cNvPr id="3" name="內容版面配置區 2"/>
          <p:cNvSpPr>
            <a:spLocks noGrp="1"/>
          </p:cNvSpPr>
          <p:nvPr>
            <p:ph idx="1"/>
          </p:nvPr>
        </p:nvSpPr>
        <p:spPr>
          <a:xfrm>
            <a:off x="457200" y="1600201"/>
            <a:ext cx="8229600" cy="988454"/>
          </a:xfrm>
        </p:spPr>
        <p:txBody>
          <a:bodyPr/>
          <a:lstStyle/>
          <a:p>
            <a:r>
              <a:rPr lang="en-US" altLang="zh-TW" sz="2400" b="0" dirty="0" smtClean="0">
                <a:latin typeface="Calibri" panose="020F0502020204030204" pitchFamily="34" charset="0"/>
              </a:rPr>
              <a:t>Based on our needs, we enable some components when deploying OPNFV</a:t>
            </a:r>
            <a:endParaRPr lang="zh-TW" altLang="en-US" sz="2400" b="0" dirty="0">
              <a:latin typeface="Calibri" panose="020F0502020204030204" pitchFamily="34" charset="0"/>
            </a:endParaRPr>
          </a:p>
        </p:txBody>
      </p:sp>
      <p:pic>
        <p:nvPicPr>
          <p:cNvPr id="4" name="Picture 2" descr="https://www.opnfv.org/sites/opnfv/files/pages/images/opnfv_bp_diag_030116_notitle.png"/>
          <p:cNvPicPr>
            <a:picLocks noChangeAspect="1" noChangeArrowheads="1"/>
          </p:cNvPicPr>
          <p:nvPr/>
        </p:nvPicPr>
        <p:blipFill rotWithShape="1">
          <a:blip r:embed="rId2">
            <a:extLst>
              <a:ext uri="{28A0092B-C50C-407E-A947-70E740481C1C}">
                <a14:useLocalDpi xmlns:a14="http://schemas.microsoft.com/office/drawing/2010/main" val="0"/>
              </a:ext>
            </a:extLst>
          </a:blip>
          <a:srcRect r="56859"/>
          <a:stretch/>
        </p:blipFill>
        <p:spPr bwMode="auto">
          <a:xfrm>
            <a:off x="1265598" y="2548397"/>
            <a:ext cx="3023066" cy="4309603"/>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p:cNvSpPr/>
          <p:nvPr/>
        </p:nvSpPr>
        <p:spPr bwMode="auto">
          <a:xfrm>
            <a:off x="1365161" y="3657600"/>
            <a:ext cx="2871988" cy="283335"/>
          </a:xfrm>
          <a:prstGeom prst="rect">
            <a:avLst/>
          </a:prstGeom>
          <a:noFill/>
          <a:ln w="28575"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TW" altLang="en-US" sz="1800" b="0" i="0" u="none" strike="noStrike" cap="none" normalizeH="0" baseline="0" smtClean="0">
              <a:ln>
                <a:noFill/>
              </a:ln>
              <a:solidFill>
                <a:schemeClr val="tx1"/>
              </a:solidFill>
              <a:effectLst/>
              <a:latin typeface="Arial" panose="020B0604020202020204" pitchFamily="34" charset="0"/>
              <a:ea typeface="新細明體" panose="02020500000000000000" pitchFamily="18" charset="-120"/>
            </a:endParaRPr>
          </a:p>
        </p:txBody>
      </p:sp>
      <p:sp>
        <p:nvSpPr>
          <p:cNvPr id="6" name="矩形 5"/>
          <p:cNvSpPr/>
          <p:nvPr/>
        </p:nvSpPr>
        <p:spPr bwMode="auto">
          <a:xfrm>
            <a:off x="1365161" y="3966693"/>
            <a:ext cx="837126" cy="244699"/>
          </a:xfrm>
          <a:prstGeom prst="rect">
            <a:avLst/>
          </a:prstGeom>
          <a:noFill/>
          <a:ln w="28575"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TW" altLang="en-US" sz="1800" b="0" i="0" u="none" strike="noStrike" cap="none" normalizeH="0" baseline="0" smtClean="0">
              <a:ln>
                <a:noFill/>
              </a:ln>
              <a:solidFill>
                <a:schemeClr val="tx1"/>
              </a:solidFill>
              <a:effectLst/>
              <a:latin typeface="Arial" panose="020B0604020202020204" pitchFamily="34" charset="0"/>
              <a:ea typeface="新細明體" panose="02020500000000000000" pitchFamily="18" charset="-120"/>
            </a:endParaRPr>
          </a:p>
        </p:txBody>
      </p:sp>
      <p:sp>
        <p:nvSpPr>
          <p:cNvPr id="7" name="矩形 6"/>
          <p:cNvSpPr/>
          <p:nvPr/>
        </p:nvSpPr>
        <p:spPr bwMode="auto">
          <a:xfrm>
            <a:off x="3374265" y="3960254"/>
            <a:ext cx="837126" cy="244699"/>
          </a:xfrm>
          <a:prstGeom prst="rect">
            <a:avLst/>
          </a:prstGeom>
          <a:noFill/>
          <a:ln w="28575"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TW" altLang="en-US" sz="1800" b="0" i="0" u="none" strike="noStrike" cap="none" normalizeH="0" baseline="0" smtClean="0">
              <a:ln>
                <a:noFill/>
              </a:ln>
              <a:solidFill>
                <a:schemeClr val="tx1"/>
              </a:solidFill>
              <a:effectLst/>
              <a:latin typeface="Arial" panose="020B0604020202020204" pitchFamily="34" charset="0"/>
              <a:ea typeface="新細明體" panose="02020500000000000000" pitchFamily="18" charset="-120"/>
            </a:endParaRPr>
          </a:p>
        </p:txBody>
      </p:sp>
      <p:sp>
        <p:nvSpPr>
          <p:cNvPr id="8" name="矩形 7"/>
          <p:cNvSpPr/>
          <p:nvPr/>
        </p:nvSpPr>
        <p:spPr bwMode="auto">
          <a:xfrm>
            <a:off x="3374265" y="4861772"/>
            <a:ext cx="837126" cy="244699"/>
          </a:xfrm>
          <a:prstGeom prst="rect">
            <a:avLst/>
          </a:prstGeom>
          <a:noFill/>
          <a:ln w="28575"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TW" altLang="en-US" sz="1800" b="0" i="0" u="none" strike="noStrike" cap="none" normalizeH="0" baseline="0" smtClean="0">
              <a:ln>
                <a:noFill/>
              </a:ln>
              <a:solidFill>
                <a:schemeClr val="tx1"/>
              </a:solidFill>
              <a:effectLst/>
              <a:latin typeface="Arial" panose="020B0604020202020204" pitchFamily="34" charset="0"/>
              <a:ea typeface="新細明體" panose="02020500000000000000" pitchFamily="18" charset="-120"/>
            </a:endParaRPr>
          </a:p>
        </p:txBody>
      </p:sp>
      <p:graphicFrame>
        <p:nvGraphicFramePr>
          <p:cNvPr id="10" name="表格 9"/>
          <p:cNvGraphicFramePr>
            <a:graphicFrameLocks noGrp="1"/>
          </p:cNvGraphicFramePr>
          <p:nvPr>
            <p:extLst/>
          </p:nvPr>
        </p:nvGraphicFramePr>
        <p:xfrm>
          <a:off x="4969098" y="3478467"/>
          <a:ext cx="3717702" cy="1752600"/>
        </p:xfrm>
        <a:graphic>
          <a:graphicData uri="http://schemas.openxmlformats.org/drawingml/2006/table">
            <a:tbl>
              <a:tblPr firstRow="1" bandRow="1">
                <a:tableStyleId>{93296810-A885-4BE3-A3E7-6D5BEEA58F35}</a:tableStyleId>
              </a:tblPr>
              <a:tblGrid>
                <a:gridCol w="1858851">
                  <a:extLst>
                    <a:ext uri="{9D8B030D-6E8A-4147-A177-3AD203B41FA5}">
                      <a16:colId xmlns:a16="http://schemas.microsoft.com/office/drawing/2014/main" val="20000"/>
                    </a:ext>
                  </a:extLst>
                </a:gridCol>
                <a:gridCol w="1858851">
                  <a:extLst>
                    <a:ext uri="{9D8B030D-6E8A-4147-A177-3AD203B41FA5}">
                      <a16:colId xmlns:a16="http://schemas.microsoft.com/office/drawing/2014/main" val="20001"/>
                    </a:ext>
                  </a:extLst>
                </a:gridCol>
              </a:tblGrid>
              <a:tr h="370840">
                <a:tc>
                  <a:txBody>
                    <a:bodyPr/>
                    <a:lstStyle/>
                    <a:p>
                      <a:r>
                        <a:rPr lang="en-US" altLang="zh-TW" dirty="0" smtClean="0"/>
                        <a:t>Category</a:t>
                      </a:r>
                      <a:endParaRPr lang="zh-TW" altLang="en-US" dirty="0"/>
                    </a:p>
                  </a:txBody>
                  <a:tcPr/>
                </a:tc>
                <a:tc>
                  <a:txBody>
                    <a:bodyPr/>
                    <a:lstStyle/>
                    <a:p>
                      <a:r>
                        <a:rPr lang="en-US" altLang="zh-TW" dirty="0" smtClean="0"/>
                        <a:t>Enabled</a:t>
                      </a:r>
                      <a:endParaRPr lang="zh-TW" altLang="en-US" dirty="0"/>
                    </a:p>
                  </a:txBody>
                  <a:tcPr/>
                </a:tc>
                <a:extLst>
                  <a:ext uri="{0D108BD9-81ED-4DB2-BD59-A6C34878D82A}">
                    <a16:rowId xmlns:a16="http://schemas.microsoft.com/office/drawing/2014/main" val="10000"/>
                  </a:ext>
                </a:extLst>
              </a:tr>
              <a:tr h="370840">
                <a:tc>
                  <a:txBody>
                    <a:bodyPr/>
                    <a:lstStyle/>
                    <a:p>
                      <a:r>
                        <a:rPr lang="en-US" altLang="zh-TW" dirty="0" smtClean="0"/>
                        <a:t>VM hypervisor</a:t>
                      </a:r>
                      <a:endParaRPr lang="zh-TW" altLang="en-US" dirty="0"/>
                    </a:p>
                  </a:txBody>
                  <a:tcPr/>
                </a:tc>
                <a:tc>
                  <a:txBody>
                    <a:bodyPr/>
                    <a:lstStyle/>
                    <a:p>
                      <a:r>
                        <a:rPr lang="en-US" altLang="zh-TW" dirty="0" smtClean="0"/>
                        <a:t>KVM</a:t>
                      </a:r>
                      <a:endParaRPr lang="zh-TW" altLang="en-US" dirty="0"/>
                    </a:p>
                  </a:txBody>
                  <a:tcPr/>
                </a:tc>
                <a:extLst>
                  <a:ext uri="{0D108BD9-81ED-4DB2-BD59-A6C34878D82A}">
                    <a16:rowId xmlns:a16="http://schemas.microsoft.com/office/drawing/2014/main" val="10001"/>
                  </a:ext>
                </a:extLst>
              </a:tr>
              <a:tr h="370840">
                <a:tc>
                  <a:txBody>
                    <a:bodyPr/>
                    <a:lstStyle/>
                    <a:p>
                      <a:r>
                        <a:rPr lang="en-US" altLang="zh-TW" dirty="0" err="1" smtClean="0"/>
                        <a:t>OpenFlow</a:t>
                      </a:r>
                      <a:r>
                        <a:rPr lang="en-US" altLang="zh-TW" baseline="0" dirty="0" smtClean="0"/>
                        <a:t> Controller</a:t>
                      </a:r>
                      <a:endParaRPr lang="zh-TW" altLang="en-US" dirty="0"/>
                    </a:p>
                  </a:txBody>
                  <a:tcPr/>
                </a:tc>
                <a:tc>
                  <a:txBody>
                    <a:bodyPr/>
                    <a:lstStyle/>
                    <a:p>
                      <a:r>
                        <a:rPr lang="en-US" altLang="zh-TW" dirty="0" err="1" smtClean="0"/>
                        <a:t>OpenDaylight</a:t>
                      </a:r>
                      <a:endParaRPr lang="zh-TW" altLang="en-US" dirty="0"/>
                    </a:p>
                  </a:txBody>
                  <a:tcPr/>
                </a:tc>
                <a:extLst>
                  <a:ext uri="{0D108BD9-81ED-4DB2-BD59-A6C34878D82A}">
                    <a16:rowId xmlns:a16="http://schemas.microsoft.com/office/drawing/2014/main" val="10002"/>
                  </a:ext>
                </a:extLst>
              </a:tr>
              <a:tr h="370840">
                <a:tc>
                  <a:txBody>
                    <a:bodyPr/>
                    <a:lstStyle/>
                    <a:p>
                      <a:r>
                        <a:rPr lang="en-US" altLang="zh-TW" dirty="0" smtClean="0"/>
                        <a:t>Virtual switch </a:t>
                      </a:r>
                      <a:endParaRPr lang="zh-TW" altLang="en-US" dirty="0"/>
                    </a:p>
                  </a:txBody>
                  <a:tcPr/>
                </a:tc>
                <a:tc>
                  <a:txBody>
                    <a:bodyPr/>
                    <a:lstStyle/>
                    <a:p>
                      <a:r>
                        <a:rPr lang="en-US" altLang="zh-TW" dirty="0" smtClean="0"/>
                        <a:t>OVS</a:t>
                      </a:r>
                      <a:endParaRPr lang="zh-TW" altLang="en-US" dirty="0"/>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8299456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OpenStack Components</a:t>
            </a:r>
            <a:endParaRPr lang="zh-TW" altLang="en-US" dirty="0"/>
          </a:p>
        </p:txBody>
      </p:sp>
      <p:sp>
        <p:nvSpPr>
          <p:cNvPr id="3" name="內容版面配置區 2"/>
          <p:cNvSpPr>
            <a:spLocks noGrp="1"/>
          </p:cNvSpPr>
          <p:nvPr>
            <p:ph idx="1"/>
          </p:nvPr>
        </p:nvSpPr>
        <p:spPr>
          <a:xfrm>
            <a:off x="628650" y="3913937"/>
            <a:ext cx="3009820" cy="2263025"/>
          </a:xfrm>
        </p:spPr>
        <p:txBody>
          <a:bodyPr>
            <a:normAutofit lnSpcReduction="10000"/>
          </a:bodyPr>
          <a:lstStyle/>
          <a:p>
            <a:r>
              <a:rPr lang="en-US" altLang="zh-TW" sz="1600" dirty="0" smtClean="0"/>
              <a:t>Compute</a:t>
            </a:r>
            <a:r>
              <a:rPr lang="en-US" altLang="zh-TW" sz="1200" dirty="0" smtClean="0"/>
              <a:t> </a:t>
            </a:r>
            <a:r>
              <a:rPr lang="en-US" altLang="zh-TW" sz="1600" dirty="0" smtClean="0"/>
              <a:t>Components</a:t>
            </a:r>
          </a:p>
          <a:p>
            <a:pPr>
              <a:buFont typeface="Wingdings" panose="05000000000000000000" pitchFamily="2" charset="2"/>
              <a:buChar char="Ø"/>
            </a:pPr>
            <a:r>
              <a:rPr lang="en-US" altLang="zh-TW" sz="1200" dirty="0" smtClean="0"/>
              <a:t>API Server (nova-</a:t>
            </a:r>
            <a:r>
              <a:rPr lang="en-US" altLang="zh-TW" sz="1200" dirty="0" err="1" smtClean="0"/>
              <a:t>api</a:t>
            </a:r>
            <a:r>
              <a:rPr lang="en-US" altLang="zh-TW" sz="1200" dirty="0" smtClean="0"/>
              <a:t>)</a:t>
            </a:r>
          </a:p>
          <a:p>
            <a:pPr>
              <a:buFont typeface="Wingdings" panose="05000000000000000000" pitchFamily="2" charset="2"/>
              <a:buChar char="Ø"/>
            </a:pPr>
            <a:r>
              <a:rPr lang="en-US" altLang="zh-TW" sz="1200" dirty="0" smtClean="0"/>
              <a:t>Message Queue (Rabbit-</a:t>
            </a:r>
            <a:r>
              <a:rPr lang="en-US" altLang="zh-TW" sz="1200" dirty="0" err="1" smtClean="0"/>
              <a:t>mq</a:t>
            </a:r>
            <a:r>
              <a:rPr lang="en-US" altLang="zh-TW" sz="1200" dirty="0" smtClean="0"/>
              <a:t> server)</a:t>
            </a:r>
          </a:p>
          <a:p>
            <a:pPr>
              <a:buFont typeface="Wingdings" panose="05000000000000000000" pitchFamily="2" charset="2"/>
              <a:buChar char="Ø"/>
            </a:pPr>
            <a:r>
              <a:rPr lang="en-US" altLang="zh-TW" sz="1200" dirty="0" smtClean="0"/>
              <a:t>Compute Workers (nova-compute)</a:t>
            </a:r>
          </a:p>
          <a:p>
            <a:pPr>
              <a:buFont typeface="Wingdings" panose="05000000000000000000" pitchFamily="2" charset="2"/>
              <a:buChar char="Ø"/>
            </a:pPr>
            <a:r>
              <a:rPr lang="en-US" altLang="zh-TW" sz="1200" dirty="0" smtClean="0"/>
              <a:t>Network Controller (nova-network)</a:t>
            </a:r>
          </a:p>
          <a:p>
            <a:pPr>
              <a:buFont typeface="Wingdings" panose="05000000000000000000" pitchFamily="2" charset="2"/>
              <a:buChar char="Ø"/>
            </a:pPr>
            <a:r>
              <a:rPr lang="en-US" altLang="zh-TW" sz="1200" dirty="0" smtClean="0"/>
              <a:t>Volume Worker (nova-volume)</a:t>
            </a:r>
          </a:p>
          <a:p>
            <a:pPr>
              <a:buFont typeface="Wingdings" panose="05000000000000000000" pitchFamily="2" charset="2"/>
              <a:buChar char="Ø"/>
            </a:pPr>
            <a:r>
              <a:rPr lang="en-US" altLang="zh-TW" sz="1200" dirty="0" smtClean="0"/>
              <a:t>Scheduler (nova-scheduler)</a:t>
            </a:r>
          </a:p>
          <a:p>
            <a:pPr>
              <a:buFont typeface="Wingdings" panose="05000000000000000000" pitchFamily="2" charset="2"/>
              <a:buChar char="Ø"/>
            </a:pPr>
            <a:r>
              <a:rPr lang="en-US" altLang="zh-TW" sz="1200" dirty="0" smtClean="0"/>
              <a:t>Image Service (Glance)</a:t>
            </a:r>
            <a:endParaRPr lang="zh-TW" altLang="en-US" sz="1200" dirty="0"/>
          </a:p>
        </p:txBody>
      </p:sp>
      <p:pic>
        <p:nvPicPr>
          <p:cNvPr id="4" name="圖片 3"/>
          <p:cNvPicPr>
            <a:picLocks noChangeAspect="1"/>
          </p:cNvPicPr>
          <p:nvPr/>
        </p:nvPicPr>
        <p:blipFill rotWithShape="1">
          <a:blip r:embed="rId2"/>
          <a:srcRect l="34399" t="36843" r="34989" b="39342"/>
          <a:stretch/>
        </p:blipFill>
        <p:spPr>
          <a:xfrm>
            <a:off x="1552100" y="1365734"/>
            <a:ext cx="6157172" cy="2619496"/>
          </a:xfrm>
          <a:prstGeom prst="rect">
            <a:avLst/>
          </a:prstGeom>
        </p:spPr>
      </p:pic>
      <p:sp>
        <p:nvSpPr>
          <p:cNvPr id="5" name="內容版面配置區 2"/>
          <p:cNvSpPr txBox="1">
            <a:spLocks/>
          </p:cNvSpPr>
          <p:nvPr/>
        </p:nvSpPr>
        <p:spPr>
          <a:xfrm>
            <a:off x="4828896" y="3913936"/>
            <a:ext cx="3009820" cy="226302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TW" sz="1600" dirty="0" smtClean="0"/>
              <a:t>Dashboard</a:t>
            </a:r>
          </a:p>
          <a:p>
            <a:pPr>
              <a:buFont typeface="Wingdings" panose="05000000000000000000" pitchFamily="2" charset="2"/>
              <a:buChar char="Ø"/>
            </a:pPr>
            <a:r>
              <a:rPr lang="en-US" altLang="zh-TW" sz="1200" dirty="0" smtClean="0"/>
              <a:t>User Interface (horizon)</a:t>
            </a:r>
          </a:p>
          <a:p>
            <a:pPr>
              <a:lnSpc>
                <a:spcPct val="100000"/>
              </a:lnSpc>
            </a:pPr>
            <a:r>
              <a:rPr lang="en-US" altLang="zh-TW" sz="1600" dirty="0" smtClean="0"/>
              <a:t>Service Object Storage</a:t>
            </a:r>
            <a:endParaRPr lang="en-US" altLang="zh-TW" sz="1600" dirty="0"/>
          </a:p>
          <a:p>
            <a:pPr>
              <a:buFont typeface="Wingdings" panose="05000000000000000000" pitchFamily="2" charset="2"/>
              <a:buChar char="Ø"/>
            </a:pPr>
            <a:r>
              <a:rPr lang="en-US" altLang="zh-TW" sz="1200" dirty="0" smtClean="0"/>
              <a:t>Storage Infrastructure (swift)</a:t>
            </a:r>
          </a:p>
          <a:p>
            <a:pPr>
              <a:lnSpc>
                <a:spcPct val="100000"/>
              </a:lnSpc>
            </a:pPr>
            <a:r>
              <a:rPr lang="en-US" altLang="zh-TW" sz="1600" dirty="0"/>
              <a:t>Security and Users</a:t>
            </a:r>
          </a:p>
          <a:p>
            <a:pPr>
              <a:buFont typeface="Wingdings" panose="05000000000000000000" pitchFamily="2" charset="2"/>
              <a:buChar char="Ø"/>
            </a:pPr>
            <a:r>
              <a:rPr lang="en-US" altLang="zh-TW" sz="1200" dirty="0" smtClean="0"/>
              <a:t>Identity Service (keystone)</a:t>
            </a:r>
          </a:p>
          <a:p>
            <a:pPr>
              <a:buFont typeface="Wingdings" panose="05000000000000000000" pitchFamily="2" charset="2"/>
              <a:buChar char="Ø"/>
            </a:pPr>
            <a:r>
              <a:rPr lang="en-US" altLang="zh-TW" sz="1200" dirty="0" smtClean="0"/>
              <a:t>Database (</a:t>
            </a:r>
            <a:r>
              <a:rPr lang="en-US" altLang="zh-TW" sz="1200" dirty="0" err="1" smtClean="0"/>
              <a:t>mysql</a:t>
            </a:r>
            <a:r>
              <a:rPr lang="en-US" altLang="zh-TW" sz="1200" dirty="0" smtClean="0"/>
              <a:t>)</a:t>
            </a:r>
            <a:endParaRPr lang="zh-TW" altLang="en-US" sz="1200" dirty="0"/>
          </a:p>
        </p:txBody>
      </p:sp>
    </p:spTree>
    <p:extLst>
      <p:ext uri="{BB962C8B-B14F-4D97-AF65-F5344CB8AC3E}">
        <p14:creationId xmlns:p14="http://schemas.microsoft.com/office/powerpoint/2010/main" val="54587811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6"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1314" y="1812133"/>
            <a:ext cx="8459787" cy="7858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rnd">
                <a:solidFill>
                  <a:schemeClr val="tx1"/>
                </a:solidFill>
                <a:round/>
                <a:headEnd/>
                <a:tailEnd/>
              </a14:hiddenLine>
            </a:ext>
          </a:extLst>
        </p:spPr>
      </p:pic>
      <p:pic>
        <p:nvPicPr>
          <p:cNvPr id="4710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1314" y="1812133"/>
            <a:ext cx="8459787" cy="7858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rnd">
                <a:solidFill>
                  <a:schemeClr val="tx1"/>
                </a:solidFill>
                <a:round/>
                <a:headEnd/>
                <a:tailEnd/>
              </a14:hiddenLine>
            </a:ext>
          </a:extLst>
        </p:spPr>
      </p:pic>
      <p:sp>
        <p:nvSpPr>
          <p:cNvPr id="47108" name="Rectangle 5"/>
          <p:cNvSpPr>
            <a:spLocks noGrp="1" noChangeArrowheads="1"/>
          </p:cNvSpPr>
          <p:nvPr>
            <p:ph type="title"/>
          </p:nvPr>
        </p:nvSpPr>
        <p:spPr>
          <a:xfrm>
            <a:off x="466316" y="1145433"/>
            <a:ext cx="8516157" cy="628650"/>
          </a:xfrm>
        </p:spPr>
        <p:txBody>
          <a:bodyPr>
            <a:normAutofit fontScale="90000"/>
          </a:bodyPr>
          <a:lstStyle/>
          <a:p>
            <a:pPr eaLnBrk="1" hangingPunct="1"/>
            <a:r>
              <a:rPr lang="en-US" dirty="0">
                <a:latin typeface="Arial" charset="0"/>
                <a:ea typeface="ヒラギノ角ゴ Pro W3" charset="0"/>
                <a:cs typeface="ヒラギノ角ゴ Pro W3" charset="0"/>
              </a:rPr>
              <a:t>Automation and Orchestration of IT Resources</a:t>
            </a:r>
          </a:p>
        </p:txBody>
      </p:sp>
      <p:pic>
        <p:nvPicPr>
          <p:cNvPr id="47109" name="Picture 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66316" y="2400037"/>
            <a:ext cx="7975214" cy="337542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32212280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theme/theme1.xml><?xml version="1.0" encoding="utf-8"?>
<a:theme xmlns:a="http://schemas.openxmlformats.org/drawingml/2006/main" name="Office 佈景主題">
  <a:themeElements>
    <a:clrScheme name="Office 佈景主題">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佈景主題">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佈景主題">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8369</TotalTime>
  <Words>1499</Words>
  <Application>Microsoft Office PowerPoint</Application>
  <PresentationFormat>如螢幕大小 (4:3)</PresentationFormat>
  <Paragraphs>427</Paragraphs>
  <Slides>36</Slides>
  <Notes>8</Notes>
  <HiddenSlides>0</HiddenSlides>
  <MMClips>0</MMClips>
  <ScaleCrop>false</ScaleCrop>
  <HeadingPairs>
    <vt:vector size="6" baseType="variant">
      <vt:variant>
        <vt:lpstr>使用字型</vt:lpstr>
      </vt:variant>
      <vt:variant>
        <vt:i4>12</vt:i4>
      </vt:variant>
      <vt:variant>
        <vt:lpstr>佈景主題</vt:lpstr>
      </vt:variant>
      <vt:variant>
        <vt:i4>1</vt:i4>
      </vt:variant>
      <vt:variant>
        <vt:lpstr>投影片標題</vt:lpstr>
      </vt:variant>
      <vt:variant>
        <vt:i4>36</vt:i4>
      </vt:variant>
    </vt:vector>
  </HeadingPairs>
  <TitlesOfParts>
    <vt:vector size="49" baseType="lpstr">
      <vt:lpstr>Gill Sans</vt:lpstr>
      <vt:lpstr>Helvetica Neue</vt:lpstr>
      <vt:lpstr>Helvetica Neue Light</vt:lpstr>
      <vt:lpstr>MS PGothic</vt:lpstr>
      <vt:lpstr>ヒラギノ角ゴ Pro W3</vt:lpstr>
      <vt:lpstr>ヒラギノ角ゴ ProN W3</vt:lpstr>
      <vt:lpstr>新細明體</vt:lpstr>
      <vt:lpstr>Arial</vt:lpstr>
      <vt:lpstr>Calibri</vt:lpstr>
      <vt:lpstr>Calibri Light</vt:lpstr>
      <vt:lpstr>Helvetica</vt:lpstr>
      <vt:lpstr>Wingdings</vt:lpstr>
      <vt:lpstr>Office 佈景主題</vt:lpstr>
      <vt:lpstr>Open Platform for NFV (OPNFV)</vt:lpstr>
      <vt:lpstr>Introduction to OPNFV</vt:lpstr>
      <vt:lpstr>ETSI NFV Architecture Framework</vt:lpstr>
      <vt:lpstr>OPNFV Releases</vt:lpstr>
      <vt:lpstr>OPNFV Overview</vt:lpstr>
      <vt:lpstr>OPNFV: Integration</vt:lpstr>
      <vt:lpstr>Software</vt:lpstr>
      <vt:lpstr>OpenStack Components</vt:lpstr>
      <vt:lpstr>Automation and Orchestration of IT Resources</vt:lpstr>
      <vt:lpstr>In a Loosely Coupled Architecture</vt:lpstr>
      <vt:lpstr>By Leveraging Various Open Source Projects</vt:lpstr>
      <vt:lpstr>Reading About OpenStack</vt:lpstr>
      <vt:lpstr>OpenStack Nodes</vt:lpstr>
      <vt:lpstr>Deployment Plan: Software</vt:lpstr>
      <vt:lpstr>Availability Zones</vt:lpstr>
      <vt:lpstr>Inter-subnet Communication with Floating IP</vt:lpstr>
      <vt:lpstr>Inter-subnet Communication with Floating IP</vt:lpstr>
      <vt:lpstr>Solution for Issue 1</vt:lpstr>
      <vt:lpstr>Solution for Issue 2</vt:lpstr>
      <vt:lpstr>Availability Zones for Routers</vt:lpstr>
      <vt:lpstr>Define Router Availability Zones</vt:lpstr>
      <vt:lpstr>Assign Availability Zones to Routers</vt:lpstr>
      <vt:lpstr>vRouter Placement</vt:lpstr>
      <vt:lpstr>vRouter Relocation and Directly Routing</vt:lpstr>
      <vt:lpstr>Boot up VMs</vt:lpstr>
      <vt:lpstr>Create Network</vt:lpstr>
      <vt:lpstr>VM Images</vt:lpstr>
      <vt:lpstr>Create VM</vt:lpstr>
      <vt:lpstr>Security Group</vt:lpstr>
      <vt:lpstr>Define Flavors</vt:lpstr>
      <vt:lpstr>Availability Zones</vt:lpstr>
      <vt:lpstr>Availability Zones</vt:lpstr>
      <vt:lpstr>Inter-subnet Communication</vt:lpstr>
      <vt:lpstr>Router Setup</vt:lpstr>
      <vt:lpstr>DevStack</vt:lpstr>
      <vt:lpstr>DevStack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Open Platform for NFV (OPNFV)</dc:title>
  <dc:creator>Kent Shen</dc:creator>
  <cp:lastModifiedBy>Kent Shen</cp:lastModifiedBy>
  <cp:revision>19</cp:revision>
  <dcterms:created xsi:type="dcterms:W3CDTF">2016-12-28T02:06:48Z</dcterms:created>
  <dcterms:modified xsi:type="dcterms:W3CDTF">2018-10-27T12:35:29Z</dcterms:modified>
</cp:coreProperties>
</file>